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311" r:id="rId2"/>
    <p:sldId id="312" r:id="rId3"/>
    <p:sldId id="355" r:id="rId4"/>
    <p:sldId id="356" r:id="rId5"/>
    <p:sldId id="357" r:id="rId6"/>
    <p:sldId id="313" r:id="rId7"/>
    <p:sldId id="314" r:id="rId8"/>
    <p:sldId id="315" r:id="rId9"/>
    <p:sldId id="350" r:id="rId10"/>
    <p:sldId id="262" r:id="rId11"/>
    <p:sldId id="349" r:id="rId12"/>
    <p:sldId id="348" r:id="rId13"/>
    <p:sldId id="346" r:id="rId14"/>
    <p:sldId id="263" r:id="rId15"/>
    <p:sldId id="321" r:id="rId16"/>
    <p:sldId id="264" r:id="rId17"/>
    <p:sldId id="320" r:id="rId18"/>
    <p:sldId id="265" r:id="rId19"/>
    <p:sldId id="266" r:id="rId20"/>
    <p:sldId id="267" r:id="rId21"/>
    <p:sldId id="268" r:id="rId22"/>
    <p:sldId id="322" r:id="rId23"/>
    <p:sldId id="323" r:id="rId24"/>
    <p:sldId id="271" r:id="rId25"/>
    <p:sldId id="272" r:id="rId26"/>
    <p:sldId id="324" r:id="rId27"/>
    <p:sldId id="274" r:id="rId28"/>
    <p:sldId id="273" r:id="rId29"/>
    <p:sldId id="275" r:id="rId30"/>
    <p:sldId id="325" r:id="rId31"/>
    <p:sldId id="352" r:id="rId32"/>
    <p:sldId id="305" r:id="rId33"/>
    <p:sldId id="327" r:id="rId34"/>
    <p:sldId id="306" r:id="rId35"/>
    <p:sldId id="341" r:id="rId36"/>
    <p:sldId id="307" r:id="rId37"/>
    <p:sldId id="329" r:id="rId38"/>
    <p:sldId id="330" r:id="rId39"/>
    <p:sldId id="277" r:id="rId40"/>
    <p:sldId id="278" r:id="rId41"/>
    <p:sldId id="279" r:id="rId42"/>
    <p:sldId id="344" r:id="rId43"/>
    <p:sldId id="280" r:id="rId44"/>
    <p:sldId id="282" r:id="rId45"/>
    <p:sldId id="304" r:id="rId46"/>
    <p:sldId id="281" r:id="rId47"/>
    <p:sldId id="333" r:id="rId48"/>
    <p:sldId id="284" r:id="rId49"/>
    <p:sldId id="334" r:id="rId50"/>
    <p:sldId id="335" r:id="rId51"/>
    <p:sldId id="287" r:id="rId52"/>
    <p:sldId id="331" r:id="rId53"/>
    <p:sldId id="288" r:id="rId54"/>
    <p:sldId id="347" r:id="rId55"/>
    <p:sldId id="353" r:id="rId56"/>
    <p:sldId id="336" r:id="rId57"/>
    <p:sldId id="328" r:id="rId58"/>
    <p:sldId id="308" r:id="rId59"/>
    <p:sldId id="337" r:id="rId60"/>
    <p:sldId id="290" r:id="rId61"/>
    <p:sldId id="291" r:id="rId62"/>
    <p:sldId id="292" r:id="rId63"/>
    <p:sldId id="339" r:id="rId64"/>
    <p:sldId id="309" r:id="rId65"/>
    <p:sldId id="338" r:id="rId66"/>
    <p:sldId id="294" r:id="rId67"/>
    <p:sldId id="340" r:id="rId68"/>
    <p:sldId id="295" r:id="rId69"/>
    <p:sldId id="296" r:id="rId70"/>
    <p:sldId id="319" r:id="rId71"/>
    <p:sldId id="317" r:id="rId72"/>
    <p:sldId id="318" r:id="rId73"/>
    <p:sldId id="298" r:id="rId74"/>
    <p:sldId id="354" r:id="rId75"/>
    <p:sldId id="299" r:id="rId76"/>
    <p:sldId id="301" r:id="rId77"/>
    <p:sldId id="316" r:id="rId78"/>
    <p:sldId id="303" r:id="rId79"/>
    <p:sldId id="343" r:id="rId80"/>
    <p:sldId id="358" r:id="rId8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p:scale>
          <a:sx n="100" d="100"/>
          <a:sy n="100" d="100"/>
        </p:scale>
        <p:origin x="-1944" y="-3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notesMaster" Target="notesMasters/notesMaster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DD04B09-CBFA-430D-88DF-DAD0B7B79BA5}" type="datetimeFigureOut">
              <a:rPr lang="en-US" smtClean="0"/>
              <a:t>4/15/2013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55DE82-1BFF-4A52-B83F-62484F726F5C}" type="slidenum">
              <a:rPr lang="en-US" smtClean="0"/>
              <a:t>‹#›</a:t>
            </a:fld>
            <a:endParaRPr lang="en-US"/>
          </a:p>
        </p:txBody>
      </p:sp>
    </p:spTree>
    <p:extLst>
      <p:ext uri="{BB962C8B-B14F-4D97-AF65-F5344CB8AC3E}">
        <p14:creationId xmlns:p14="http://schemas.microsoft.com/office/powerpoint/2010/main" val="21733057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548A8BC-1793-49AB-9414-749A30006B7D}" type="slidenum">
              <a:rPr lang="en-US" smtClean="0"/>
              <a:t>77</a:t>
            </a:fld>
            <a:endParaRPr lang="en-US"/>
          </a:p>
        </p:txBody>
      </p:sp>
    </p:spTree>
    <p:extLst>
      <p:ext uri="{BB962C8B-B14F-4D97-AF65-F5344CB8AC3E}">
        <p14:creationId xmlns:p14="http://schemas.microsoft.com/office/powerpoint/2010/main" val="40719307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B5650A-1E11-4247-959A-6A09E92D8320}" type="datetimeFigureOut">
              <a:rPr lang="en-US" smtClean="0"/>
              <a:t>4/15/2013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1555306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5650A-1E11-4247-959A-6A09E92D8320}" type="datetimeFigureOut">
              <a:rPr lang="en-US" smtClean="0"/>
              <a:t>4/15/2013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1566926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5650A-1E11-4247-959A-6A09E92D8320}" type="datetimeFigureOut">
              <a:rPr lang="en-US" smtClean="0"/>
              <a:t>4/15/2013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2638807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B5650A-1E11-4247-959A-6A09E92D8320}" type="datetimeFigureOut">
              <a:rPr lang="en-US" smtClean="0"/>
              <a:t>4/15/2013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560366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B5650A-1E11-4247-959A-6A09E92D8320}" type="datetimeFigureOut">
              <a:rPr lang="en-US" smtClean="0"/>
              <a:t>4/15/2013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1737759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B5650A-1E11-4247-959A-6A09E92D8320}" type="datetimeFigureOut">
              <a:rPr lang="en-US" smtClean="0"/>
              <a:t>4/15/2013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174161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B5650A-1E11-4247-959A-6A09E92D8320}" type="datetimeFigureOut">
              <a:rPr lang="en-US" smtClean="0"/>
              <a:t>4/15/2013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3361230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B5650A-1E11-4247-959A-6A09E92D8320}" type="datetimeFigureOut">
              <a:rPr lang="en-US" smtClean="0"/>
              <a:t>4/15/2013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1284798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B5650A-1E11-4247-959A-6A09E92D8320}" type="datetimeFigureOut">
              <a:rPr lang="en-US" smtClean="0"/>
              <a:t>4/15/2013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37632049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5650A-1E11-4247-959A-6A09E92D8320}" type="datetimeFigureOut">
              <a:rPr lang="en-US" smtClean="0"/>
              <a:t>4/15/2013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16571041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B5650A-1E11-4247-959A-6A09E92D8320}" type="datetimeFigureOut">
              <a:rPr lang="en-US" smtClean="0"/>
              <a:t>4/15/2013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D14408-7ECC-431E-9E93-20A154D8A55F}" type="slidenum">
              <a:rPr lang="en-US" smtClean="0"/>
              <a:t>‹#›</a:t>
            </a:fld>
            <a:endParaRPr lang="en-US"/>
          </a:p>
        </p:txBody>
      </p:sp>
    </p:spTree>
    <p:extLst>
      <p:ext uri="{BB962C8B-B14F-4D97-AF65-F5344CB8AC3E}">
        <p14:creationId xmlns:p14="http://schemas.microsoft.com/office/powerpoint/2010/main" val="37899850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B5650A-1E11-4247-959A-6A09E92D8320}" type="datetimeFigureOut">
              <a:rPr lang="en-US" smtClean="0"/>
              <a:t>4/15/2013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D14408-7ECC-431E-9E93-20A154D8A55F}" type="slidenum">
              <a:rPr lang="en-US" smtClean="0"/>
              <a:t>‹#›</a:t>
            </a:fld>
            <a:endParaRPr lang="en-US"/>
          </a:p>
        </p:txBody>
      </p:sp>
    </p:spTree>
    <p:extLst>
      <p:ext uri="{BB962C8B-B14F-4D97-AF65-F5344CB8AC3E}">
        <p14:creationId xmlns:p14="http://schemas.microsoft.com/office/powerpoint/2010/main" val="3465443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1.jpeg"/><Relationship Id="rId3" Type="http://schemas.microsoft.com/office/2007/relationships/hdphoto" Target="../media/hdphoto3.wdp"/><Relationship Id="rId7" Type="http://schemas.microsoft.com/office/2007/relationships/hdphoto" Target="../media/hdphoto5.wdp"/><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0.png"/><Relationship Id="rId5" Type="http://schemas.microsoft.com/office/2007/relationships/hdphoto" Target="../media/hdphoto4.wdp"/><Relationship Id="rId4" Type="http://schemas.openxmlformats.org/officeDocument/2006/relationships/image" Target="../media/image9.png"/><Relationship Id="rId9" Type="http://schemas.microsoft.com/office/2007/relationships/hdphoto" Target="../media/hdphoto6.wdp"/></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hyperlink" Target="http://dx.doi.org/10.1109/DASC.2011.138" TargetMode="External"/><Relationship Id="rId2" Type="http://schemas.openxmlformats.org/officeDocument/2006/relationships/hyperlink" Target="http://sentiwordnet.isti.cnr.it/" TargetMode="External"/><Relationship Id="rId1" Type="http://schemas.openxmlformats.org/officeDocument/2006/relationships/slideLayout" Target="../slideLayouts/slideLayout2.xml"/><Relationship Id="rId4" Type="http://schemas.openxmlformats.org/officeDocument/2006/relationships/hyperlink" Target="http://pub.hal3.name/#daume04cg-bfg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FFC000"/>
                </a:solidFill>
              </a:rPr>
              <a:t>Twitter Sentiment Analysis with Stock Price and Significant Keyword Correlation</a:t>
            </a:r>
            <a:endParaRPr lang="en-US" dirty="0">
              <a:solidFill>
                <a:srgbClr val="FFC000"/>
              </a:solidFill>
            </a:endParaRPr>
          </a:p>
        </p:txBody>
      </p:sp>
      <p:sp>
        <p:nvSpPr>
          <p:cNvPr id="3" name="Subtitle 2"/>
          <p:cNvSpPr>
            <a:spLocks noGrp="1"/>
          </p:cNvSpPr>
          <p:nvPr>
            <p:ph type="subTitle" idx="1"/>
          </p:nvPr>
        </p:nvSpPr>
        <p:spPr/>
        <p:txBody>
          <a:bodyPr/>
          <a:lstStyle/>
          <a:p>
            <a:r>
              <a:rPr lang="en-US" dirty="0">
                <a:solidFill>
                  <a:schemeClr val="bg2"/>
                </a:solidFill>
              </a:rPr>
              <a:t>Linhao Zhang</a:t>
            </a:r>
          </a:p>
          <a:p>
            <a:r>
              <a:rPr lang="en-US" sz="2000" dirty="0" smtClean="0">
                <a:solidFill>
                  <a:schemeClr val="bg2"/>
                </a:solidFill>
              </a:rPr>
              <a:t>Advisor: </a:t>
            </a:r>
            <a:r>
              <a:rPr lang="en-US" sz="2000" dirty="0" err="1">
                <a:solidFill>
                  <a:schemeClr val="bg2"/>
                </a:solidFill>
              </a:rPr>
              <a:t>Inderjit</a:t>
            </a:r>
            <a:r>
              <a:rPr lang="en-US" sz="2000" dirty="0">
                <a:solidFill>
                  <a:schemeClr val="bg2"/>
                </a:solidFill>
              </a:rPr>
              <a:t> </a:t>
            </a:r>
            <a:r>
              <a:rPr lang="en-US" sz="2000" dirty="0" err="1">
                <a:solidFill>
                  <a:schemeClr val="bg2"/>
                </a:solidFill>
              </a:rPr>
              <a:t>Dhillon</a:t>
            </a:r>
            <a:endParaRPr lang="en-US" sz="2000" dirty="0">
              <a:solidFill>
                <a:schemeClr val="bg2"/>
              </a:solidFill>
            </a:endParaRPr>
          </a:p>
        </p:txBody>
      </p:sp>
    </p:spTree>
    <p:extLst>
      <p:ext uri="{BB962C8B-B14F-4D97-AF65-F5344CB8AC3E}">
        <p14:creationId xmlns:p14="http://schemas.microsoft.com/office/powerpoint/2010/main" val="32156478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Proposed Model</a:t>
            </a:r>
            <a:endParaRPr lang="en-US" dirty="0">
              <a:solidFill>
                <a:schemeClr val="bg2"/>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7818"/>
            <a:ext cx="7848600" cy="507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676400" y="5257800"/>
            <a:ext cx="2819400" cy="457200"/>
          </a:xfrm>
          <a:prstGeom prst="rect">
            <a:avLst/>
          </a:prstGeom>
          <a:noFill/>
          <a:ln w="381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02819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Proposed Model</a:t>
            </a:r>
            <a:endParaRPr lang="en-US" dirty="0">
              <a:solidFill>
                <a:schemeClr val="bg2"/>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7818"/>
            <a:ext cx="7848600" cy="507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6248400" y="5867400"/>
            <a:ext cx="1676400" cy="533400"/>
          </a:xfrm>
          <a:prstGeom prst="rect">
            <a:avLst/>
          </a:prstGeom>
          <a:noFill/>
          <a:ln w="381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70947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Proposed Model</a:t>
            </a:r>
            <a:endParaRPr lang="en-US" dirty="0">
              <a:solidFill>
                <a:schemeClr val="bg2"/>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7818"/>
            <a:ext cx="7848600" cy="507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4648200" y="3581400"/>
            <a:ext cx="1981200" cy="685800"/>
          </a:xfrm>
          <a:prstGeom prst="rect">
            <a:avLst/>
          </a:prstGeom>
          <a:noFill/>
          <a:ln w="38100" cmpd="sng">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89994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371600"/>
          </a:xfrm>
        </p:spPr>
        <p:txBody>
          <a:bodyPr>
            <a:normAutofit fontScale="90000"/>
          </a:bodyPr>
          <a:lstStyle/>
          <a:p>
            <a:pPr marL="0" indent="0"/>
            <a:r>
              <a:rPr lang="en-US" sz="2700" dirty="0" smtClean="0">
                <a:solidFill>
                  <a:schemeClr val="bg2"/>
                </a:solidFill>
              </a:rPr>
              <a:t>Primary Goal:</a:t>
            </a:r>
            <a:r>
              <a:rPr lang="en-US" dirty="0" smtClean="0"/>
              <a:t/>
            </a:r>
            <a:br>
              <a:rPr lang="en-US" dirty="0" smtClean="0"/>
            </a:br>
            <a:r>
              <a:rPr lang="en-US" sz="3600" dirty="0">
                <a:solidFill>
                  <a:srgbClr val="FFC000"/>
                </a:solidFill>
              </a:rPr>
              <a:t>Investigate and analyze three machine learning techniques for classifying tweets by sentiment. </a:t>
            </a:r>
          </a:p>
        </p:txBody>
      </p:sp>
    </p:spTree>
    <p:extLst>
      <p:ext uri="{BB962C8B-B14F-4D97-AF65-F5344CB8AC3E}">
        <p14:creationId xmlns:p14="http://schemas.microsoft.com/office/powerpoint/2010/main" val="232961303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normAutofit/>
          </a:bodyPr>
          <a:lstStyle/>
          <a:p>
            <a:r>
              <a:rPr lang="en-US" dirty="0" smtClean="0"/>
              <a:t>Building a training set</a:t>
            </a:r>
            <a:endParaRPr lang="en-US" dirty="0"/>
          </a:p>
        </p:txBody>
      </p:sp>
    </p:spTree>
    <p:extLst>
      <p:ext uri="{BB962C8B-B14F-4D97-AF65-F5344CB8AC3E}">
        <p14:creationId xmlns:p14="http://schemas.microsoft.com/office/powerpoint/2010/main" val="228118911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Set</a:t>
            </a:r>
            <a:endParaRPr lang="en-US" dirty="0"/>
          </a:p>
        </p:txBody>
      </p:sp>
      <p:sp>
        <p:nvSpPr>
          <p:cNvPr id="7" name="Content Placeholder 6"/>
          <p:cNvSpPr>
            <a:spLocks noGrp="1"/>
          </p:cNvSpPr>
          <p:nvPr>
            <p:ph idx="1"/>
          </p:nvPr>
        </p:nvSpPr>
        <p:spPr/>
        <p:txBody>
          <a:bodyPr/>
          <a:lstStyle/>
          <a:p>
            <a:r>
              <a:rPr lang="en-US" dirty="0" smtClean="0"/>
              <a:t>Wanted to automate tweet collection</a:t>
            </a:r>
          </a:p>
          <a:p>
            <a:r>
              <a:rPr lang="en-US" dirty="0" smtClean="0"/>
              <a:t>Manually tagging tweets too time consuming</a:t>
            </a:r>
            <a:r>
              <a:rPr lang="en-US" dirty="0"/>
              <a:t> </a:t>
            </a:r>
            <a:r>
              <a:rPr lang="en-US" dirty="0" smtClean="0"/>
              <a:t>and unreliable</a:t>
            </a:r>
          </a:p>
          <a:p>
            <a:r>
              <a:rPr lang="en-US" dirty="0" smtClean="0"/>
              <a:t>Needed a way to automatically label many tweets positive or negative. </a:t>
            </a:r>
            <a:endParaRPr lang="en-US" dirty="0"/>
          </a:p>
          <a:p>
            <a:r>
              <a:rPr lang="en-US" dirty="0" smtClean="0"/>
              <a:t>Twitter provides a simple API</a:t>
            </a:r>
          </a:p>
        </p:txBody>
      </p:sp>
    </p:spTree>
    <p:extLst>
      <p:ext uri="{BB962C8B-B14F-4D97-AF65-F5344CB8AC3E}">
        <p14:creationId xmlns:p14="http://schemas.microsoft.com/office/powerpoint/2010/main" val="3455966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API</a:t>
            </a:r>
            <a:endParaRPr lang="en-US" dirty="0"/>
          </a:p>
        </p:txBody>
      </p:sp>
      <p:sp>
        <p:nvSpPr>
          <p:cNvPr id="4" name="Text Placeholder 3"/>
          <p:cNvSpPr>
            <a:spLocks noGrp="1"/>
          </p:cNvSpPr>
          <p:nvPr>
            <p:ph type="body" idx="1"/>
          </p:nvPr>
        </p:nvSpPr>
        <p:spPr/>
        <p:txBody>
          <a:bodyPr/>
          <a:lstStyle/>
          <a:p>
            <a:r>
              <a:rPr lang="en-US" dirty="0" smtClean="0"/>
              <a:t>Streaming API</a:t>
            </a:r>
            <a:endParaRPr lang="en-US" dirty="0"/>
          </a:p>
        </p:txBody>
      </p:sp>
      <p:sp>
        <p:nvSpPr>
          <p:cNvPr id="3" name="Content Placeholder 2"/>
          <p:cNvSpPr>
            <a:spLocks noGrp="1"/>
          </p:cNvSpPr>
          <p:nvPr>
            <p:ph sz="half" idx="2"/>
          </p:nvPr>
        </p:nvSpPr>
        <p:spPr/>
        <p:txBody>
          <a:bodyPr/>
          <a:lstStyle/>
          <a:p>
            <a:r>
              <a:rPr lang="en-US" dirty="0" smtClean="0"/>
              <a:t>JSON results</a:t>
            </a:r>
          </a:p>
          <a:p>
            <a:r>
              <a:rPr lang="en-US" dirty="0" smtClean="0"/>
              <a:t>Limited access to Twitter’s global stream of data</a:t>
            </a:r>
          </a:p>
          <a:p>
            <a:r>
              <a:rPr lang="en-US" dirty="0" smtClean="0"/>
              <a:t>No language or geo control</a:t>
            </a:r>
          </a:p>
          <a:p>
            <a:r>
              <a:rPr lang="en-US" dirty="0" smtClean="0"/>
              <a:t>“</a:t>
            </a:r>
            <a:r>
              <a:rPr lang="en-US" dirty="0" err="1" smtClean="0"/>
              <a:t>Gardenhose</a:t>
            </a:r>
            <a:r>
              <a:rPr lang="en-US" dirty="0" smtClean="0"/>
              <a:t>” vs. “</a:t>
            </a:r>
            <a:r>
              <a:rPr lang="en-US" dirty="0" err="1" smtClean="0"/>
              <a:t>Firehose</a:t>
            </a:r>
            <a:r>
              <a:rPr lang="en-US" dirty="0" smtClean="0"/>
              <a:t>”</a:t>
            </a:r>
          </a:p>
        </p:txBody>
      </p:sp>
      <p:sp>
        <p:nvSpPr>
          <p:cNvPr id="5" name="Text Placeholder 4"/>
          <p:cNvSpPr>
            <a:spLocks noGrp="1"/>
          </p:cNvSpPr>
          <p:nvPr>
            <p:ph type="body" sz="quarter" idx="3"/>
          </p:nvPr>
        </p:nvSpPr>
        <p:spPr/>
        <p:txBody>
          <a:bodyPr/>
          <a:lstStyle/>
          <a:p>
            <a:r>
              <a:rPr lang="en-US" dirty="0" smtClean="0"/>
              <a:t>Search API</a:t>
            </a:r>
            <a:endParaRPr lang="en-US" dirty="0"/>
          </a:p>
        </p:txBody>
      </p:sp>
      <p:sp>
        <p:nvSpPr>
          <p:cNvPr id="6" name="Content Placeholder 5"/>
          <p:cNvSpPr>
            <a:spLocks noGrp="1"/>
          </p:cNvSpPr>
          <p:nvPr>
            <p:ph sz="quarter" idx="4"/>
          </p:nvPr>
        </p:nvSpPr>
        <p:spPr/>
        <p:txBody>
          <a:bodyPr/>
          <a:lstStyle/>
          <a:p>
            <a:r>
              <a:rPr lang="en-US" dirty="0" smtClean="0"/>
              <a:t>JSON results</a:t>
            </a:r>
          </a:p>
          <a:p>
            <a:r>
              <a:rPr lang="en-US" dirty="0" smtClean="0"/>
              <a:t>REST API</a:t>
            </a:r>
          </a:p>
          <a:p>
            <a:r>
              <a:rPr lang="en-US" dirty="0" smtClean="0"/>
              <a:t>HTTP GET</a:t>
            </a:r>
          </a:p>
          <a:p>
            <a:r>
              <a:rPr lang="en-US" dirty="0" smtClean="0"/>
              <a:t>Detailed query control, including language and geo</a:t>
            </a:r>
          </a:p>
          <a:p>
            <a:r>
              <a:rPr lang="en-US" dirty="0" smtClean="0"/>
              <a:t>Rate limited</a:t>
            </a:r>
          </a:p>
          <a:p>
            <a:endParaRPr lang="en-US" dirty="0"/>
          </a:p>
        </p:txBody>
      </p:sp>
    </p:spTree>
    <p:extLst>
      <p:ext uri="{BB962C8B-B14F-4D97-AF65-F5344CB8AC3E}">
        <p14:creationId xmlns:p14="http://schemas.microsoft.com/office/powerpoint/2010/main" val="3785324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0" end="0"/>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Twitter API</a:t>
            </a:r>
            <a:endParaRPr lang="en-US" dirty="0"/>
          </a:p>
        </p:txBody>
      </p:sp>
      <p:sp>
        <p:nvSpPr>
          <p:cNvPr id="4" name="Text Placeholder 3"/>
          <p:cNvSpPr>
            <a:spLocks noGrp="1"/>
          </p:cNvSpPr>
          <p:nvPr>
            <p:ph type="body" idx="1"/>
          </p:nvPr>
        </p:nvSpPr>
        <p:spPr/>
        <p:txBody>
          <a:bodyPr/>
          <a:lstStyle/>
          <a:p>
            <a:r>
              <a:rPr lang="en-US" dirty="0" smtClean="0">
                <a:solidFill>
                  <a:schemeClr val="tx1">
                    <a:lumMod val="50000"/>
                  </a:schemeClr>
                </a:solidFill>
              </a:rPr>
              <a:t>Streaming API</a:t>
            </a:r>
            <a:endParaRPr lang="en-US" dirty="0">
              <a:solidFill>
                <a:schemeClr val="tx1">
                  <a:lumMod val="50000"/>
                </a:schemeClr>
              </a:solidFill>
            </a:endParaRPr>
          </a:p>
        </p:txBody>
      </p:sp>
      <p:sp>
        <p:nvSpPr>
          <p:cNvPr id="3" name="Content Placeholder 2"/>
          <p:cNvSpPr>
            <a:spLocks noGrp="1"/>
          </p:cNvSpPr>
          <p:nvPr>
            <p:ph sz="half" idx="2"/>
          </p:nvPr>
        </p:nvSpPr>
        <p:spPr/>
        <p:txBody>
          <a:bodyPr/>
          <a:lstStyle/>
          <a:p>
            <a:r>
              <a:rPr lang="en-US" dirty="0" smtClean="0"/>
              <a:t>JSON results</a:t>
            </a:r>
          </a:p>
          <a:p>
            <a:r>
              <a:rPr lang="en-US" dirty="0" smtClean="0"/>
              <a:t>Limited access to Twitter’s global stream of data</a:t>
            </a:r>
          </a:p>
          <a:p>
            <a:r>
              <a:rPr lang="en-US" dirty="0" smtClean="0"/>
              <a:t>No language or geo control</a:t>
            </a:r>
          </a:p>
          <a:p>
            <a:r>
              <a:rPr lang="en-US" dirty="0" smtClean="0"/>
              <a:t>“</a:t>
            </a:r>
            <a:r>
              <a:rPr lang="en-US" dirty="0" err="1" smtClean="0"/>
              <a:t>Gardenhose</a:t>
            </a:r>
            <a:r>
              <a:rPr lang="en-US" dirty="0" smtClean="0"/>
              <a:t>” vs. “</a:t>
            </a:r>
            <a:r>
              <a:rPr lang="en-US" dirty="0" err="1" smtClean="0"/>
              <a:t>Firehose</a:t>
            </a:r>
            <a:r>
              <a:rPr lang="en-US" dirty="0" smtClean="0"/>
              <a:t>”</a:t>
            </a:r>
          </a:p>
        </p:txBody>
      </p:sp>
      <p:sp>
        <p:nvSpPr>
          <p:cNvPr id="5" name="Text Placeholder 4"/>
          <p:cNvSpPr>
            <a:spLocks noGrp="1"/>
          </p:cNvSpPr>
          <p:nvPr>
            <p:ph type="body" sz="quarter" idx="3"/>
          </p:nvPr>
        </p:nvSpPr>
        <p:spPr/>
        <p:txBody>
          <a:bodyPr/>
          <a:lstStyle/>
          <a:p>
            <a:r>
              <a:rPr lang="en-US" dirty="0" smtClean="0">
                <a:solidFill>
                  <a:srgbClr val="FFC000"/>
                </a:solidFill>
              </a:rPr>
              <a:t>Search API</a:t>
            </a:r>
            <a:endParaRPr lang="en-US" dirty="0">
              <a:solidFill>
                <a:srgbClr val="FFC000"/>
              </a:solidFill>
            </a:endParaRPr>
          </a:p>
        </p:txBody>
      </p:sp>
      <p:sp>
        <p:nvSpPr>
          <p:cNvPr id="6" name="Content Placeholder 5"/>
          <p:cNvSpPr>
            <a:spLocks noGrp="1"/>
          </p:cNvSpPr>
          <p:nvPr>
            <p:ph sz="quarter" idx="4"/>
          </p:nvPr>
        </p:nvSpPr>
        <p:spPr/>
        <p:txBody>
          <a:bodyPr/>
          <a:lstStyle/>
          <a:p>
            <a:r>
              <a:rPr lang="en-US" dirty="0" smtClean="0"/>
              <a:t>JSON results</a:t>
            </a:r>
          </a:p>
          <a:p>
            <a:r>
              <a:rPr lang="en-US" dirty="0" smtClean="0"/>
              <a:t>REST API</a:t>
            </a:r>
          </a:p>
          <a:p>
            <a:r>
              <a:rPr lang="en-US" dirty="0" smtClean="0"/>
              <a:t>HTTP GET</a:t>
            </a:r>
          </a:p>
          <a:p>
            <a:r>
              <a:rPr lang="en-US" dirty="0" smtClean="0"/>
              <a:t>Detailed query control, including language and geo</a:t>
            </a:r>
          </a:p>
          <a:p>
            <a:r>
              <a:rPr lang="en-US" dirty="0" smtClean="0"/>
              <a:t>Rate limited</a:t>
            </a:r>
          </a:p>
          <a:p>
            <a:endParaRPr lang="en-US" dirty="0"/>
          </a:p>
        </p:txBody>
      </p:sp>
    </p:spTree>
    <p:extLst>
      <p:ext uri="{BB962C8B-B14F-4D97-AF65-F5344CB8AC3E}">
        <p14:creationId xmlns:p14="http://schemas.microsoft.com/office/powerpoint/2010/main" val="24342057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Training Set Collection</a:t>
            </a:r>
            <a:endParaRPr lang="en-US" dirty="0"/>
          </a:p>
        </p:txBody>
      </p:sp>
      <p:sp>
        <p:nvSpPr>
          <p:cNvPr id="3" name="Content Placeholder 2"/>
          <p:cNvSpPr>
            <a:spLocks noGrp="1"/>
          </p:cNvSpPr>
          <p:nvPr>
            <p:ph idx="1"/>
          </p:nvPr>
        </p:nvSpPr>
        <p:spPr/>
        <p:txBody>
          <a:bodyPr>
            <a:normAutofit/>
          </a:bodyPr>
          <a:lstStyle/>
          <a:p>
            <a:pPr marL="0" indent="0">
              <a:buNone/>
            </a:pPr>
            <a:r>
              <a:rPr lang="en-US" sz="4000" dirty="0" smtClean="0"/>
              <a:t>Positive Sentiment Query:</a:t>
            </a:r>
          </a:p>
          <a:p>
            <a:pPr marL="457200" lvl="1" indent="0">
              <a:buNone/>
            </a:pPr>
            <a:r>
              <a:rPr lang="en-US" sz="3600" dirty="0" smtClean="0">
                <a:solidFill>
                  <a:srgbClr val="FFC000"/>
                </a:solidFill>
              </a:rPr>
              <a:t>“</a:t>
            </a:r>
            <a:r>
              <a:rPr lang="en-US" sz="3600" dirty="0" smtClean="0">
                <a:solidFill>
                  <a:srgbClr val="FFC000"/>
                </a:solidFill>
                <a:sym typeface="Wingdings" pitchFamily="2" charset="2"/>
              </a:rPr>
              <a:t>:) OR :-) OR =) OR &lt;3 OR like OR love”</a:t>
            </a:r>
          </a:p>
          <a:p>
            <a:pPr lvl="1">
              <a:buFont typeface="Arial" pitchFamily="34" charset="0"/>
              <a:buChar char="•"/>
            </a:pPr>
            <a:endParaRPr lang="en-US" sz="3600" dirty="0" smtClean="0">
              <a:solidFill>
                <a:srgbClr val="FFC000"/>
              </a:solidFill>
            </a:endParaRPr>
          </a:p>
          <a:p>
            <a:pPr marL="0" indent="0">
              <a:buNone/>
            </a:pPr>
            <a:r>
              <a:rPr lang="en-US" sz="4000" dirty="0" smtClean="0"/>
              <a:t>Negative Sentiment Query: </a:t>
            </a:r>
          </a:p>
          <a:p>
            <a:pPr marL="457200" lvl="1" indent="0">
              <a:buNone/>
            </a:pPr>
            <a:r>
              <a:rPr lang="en-US" sz="3600" dirty="0" smtClean="0">
                <a:solidFill>
                  <a:srgbClr val="FFC000"/>
                </a:solidFill>
              </a:rPr>
              <a:t>“:( OR </a:t>
            </a:r>
            <a:r>
              <a:rPr lang="en-US" sz="3600" dirty="0" smtClean="0">
                <a:solidFill>
                  <a:srgbClr val="FFC000"/>
                </a:solidFill>
                <a:sym typeface="Wingdings" pitchFamily="2" charset="2"/>
              </a:rPr>
              <a:t>:-( OR =( OR dislike OR hate”</a:t>
            </a:r>
            <a:endParaRPr lang="en-US" sz="3600" dirty="0">
              <a:solidFill>
                <a:srgbClr val="FFC000"/>
              </a:solidFill>
            </a:endParaRPr>
          </a:p>
        </p:txBody>
      </p:sp>
    </p:spTree>
    <p:extLst>
      <p:ext uri="{BB962C8B-B14F-4D97-AF65-F5344CB8AC3E}">
        <p14:creationId xmlns:p14="http://schemas.microsoft.com/office/powerpoint/2010/main" val="154254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MongoDB</a:t>
            </a:r>
            <a:endParaRPr lang="en-US" dirty="0"/>
          </a:p>
        </p:txBody>
      </p:sp>
      <p:sp>
        <p:nvSpPr>
          <p:cNvPr id="3" name="Content Placeholder 2"/>
          <p:cNvSpPr>
            <a:spLocks noGrp="1"/>
          </p:cNvSpPr>
          <p:nvPr>
            <p:ph idx="1"/>
          </p:nvPr>
        </p:nvSpPr>
        <p:spPr/>
        <p:txBody>
          <a:bodyPr/>
          <a:lstStyle/>
          <a:p>
            <a:r>
              <a:rPr lang="en-US" dirty="0" smtClean="0"/>
              <a:t>Open source, document based database</a:t>
            </a:r>
          </a:p>
          <a:p>
            <a:r>
              <a:rPr lang="en-US" dirty="0" smtClean="0"/>
              <a:t>Data is stored in collections, as JSON-like objects. </a:t>
            </a:r>
          </a:p>
          <a:p>
            <a:r>
              <a:rPr lang="en-US" dirty="0" smtClean="0"/>
              <a:t>Well formatted for storing tweet data</a:t>
            </a:r>
            <a:endParaRPr lang="en-US" dirty="0"/>
          </a:p>
        </p:txBody>
      </p:sp>
      <p:pic>
        <p:nvPicPr>
          <p:cNvPr id="1026" name="Picture 2" descr="http://www.appdynamics.com/blog/wp-content/uploads/2011/08/1605635.png"/>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371600" y="4007378"/>
            <a:ext cx="6459538" cy="21531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74326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abs.twimg.com/a/1365628888/images/resources/twitter-bird-blue-on-white.pn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backgroundMark x1="73667" y1="33333" x2="73667" y2="33333"/>
                      </a14:backgroundRemoval>
                    </a14:imgEffect>
                  </a14:imgLayer>
                </a14:imgProps>
              </a:ext>
              <a:ext uri="{28A0092B-C50C-407E-A947-70E740481C1C}">
                <a14:useLocalDpi xmlns:a14="http://schemas.microsoft.com/office/drawing/2010/main" val="0"/>
              </a:ext>
            </a:extLst>
          </a:blip>
          <a:srcRect/>
          <a:stretch>
            <a:fillRect/>
          </a:stretch>
        </p:blipFill>
        <p:spPr bwMode="auto">
          <a:xfrm>
            <a:off x="3143250" y="914400"/>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rocktransmission.com/wp-content/uploads/2013/03/twitter-word-logo.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0000" b="90000" l="10000" r="90000">
                        <a14:foregroundMark x1="12378" y1="40836" x2="13160" y2="41158"/>
                        <a14:foregroundMark x1="44129" y1="57878" x2="44276" y2="68328"/>
                        <a14:foregroundMark x1="44521" y1="30386" x2="45450" y2="28778"/>
                        <a14:foregroundMark x1="49804" y1="47428" x2="54012" y2="47428"/>
                        <a14:foregroundMark x1="60763" y1="41158" x2="62035" y2="58682"/>
                        <a14:foregroundMark x1="74853" y1="43891" x2="77104" y2="49357"/>
                        <a14:foregroundMark x1="85714" y1="44695" x2="83562" y2="49357"/>
                      </a14:backgroundRemoval>
                    </a14:imgEffect>
                  </a14:imgLayer>
                </a14:imgProps>
              </a:ext>
              <a:ext uri="{28A0092B-C50C-407E-A947-70E740481C1C}">
                <a14:useLocalDpi xmlns:a14="http://schemas.microsoft.com/office/drawing/2010/main" val="0"/>
              </a:ext>
            </a:extLst>
          </a:blip>
          <a:srcRect/>
          <a:stretch>
            <a:fillRect/>
          </a:stretch>
        </p:blipFill>
        <p:spPr bwMode="auto">
          <a:xfrm>
            <a:off x="914400" y="3200400"/>
            <a:ext cx="7259637" cy="22091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2004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Tweet Preprocessing</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905000"/>
            <a:ext cx="7744935" cy="31402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818975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2743200"/>
          </a:xfrm>
        </p:spPr>
        <p:txBody>
          <a:bodyPr>
            <a:normAutofit/>
          </a:bodyPr>
          <a:lstStyle/>
          <a:p>
            <a:pPr marL="514350" indent="-514350" algn="ctr">
              <a:buAutoNum type="arabicPeriod"/>
            </a:pPr>
            <a:r>
              <a:rPr lang="en-US" sz="4400" dirty="0" smtClean="0">
                <a:solidFill>
                  <a:srgbClr val="FFC000"/>
                </a:solidFill>
              </a:rPr>
              <a:t>Tokenization</a:t>
            </a:r>
          </a:p>
          <a:p>
            <a:pPr marL="514350" indent="-514350" algn="ctr">
              <a:buAutoNum type="arabicPeriod"/>
            </a:pPr>
            <a:r>
              <a:rPr lang="en-US" sz="4400" dirty="0" err="1" smtClean="0"/>
              <a:t>Stopword</a:t>
            </a:r>
            <a:r>
              <a:rPr lang="en-US" sz="4400" dirty="0" smtClean="0"/>
              <a:t> Removal</a:t>
            </a:r>
          </a:p>
          <a:p>
            <a:pPr marL="514350" indent="-514350" algn="ctr">
              <a:buAutoNum type="arabicPeriod"/>
            </a:pPr>
            <a:r>
              <a:rPr lang="en-US" sz="4400" dirty="0" smtClean="0"/>
              <a:t>Symbol Removal</a:t>
            </a:r>
            <a:endParaRPr lang="en-US" sz="4400" dirty="0"/>
          </a:p>
        </p:txBody>
      </p:sp>
    </p:spTree>
    <p:extLst>
      <p:ext uri="{BB962C8B-B14F-4D97-AF65-F5344CB8AC3E}">
        <p14:creationId xmlns:p14="http://schemas.microsoft.com/office/powerpoint/2010/main" val="56912670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2743200"/>
          </a:xfrm>
        </p:spPr>
        <p:txBody>
          <a:bodyPr>
            <a:normAutofit/>
          </a:bodyPr>
          <a:lstStyle/>
          <a:p>
            <a:pPr marL="514350" indent="-514350" algn="ctr">
              <a:buAutoNum type="arabicPeriod"/>
            </a:pPr>
            <a:r>
              <a:rPr lang="en-US" sz="4400" dirty="0" smtClean="0">
                <a:solidFill>
                  <a:schemeClr val="tx1">
                    <a:lumMod val="50000"/>
                  </a:schemeClr>
                </a:solidFill>
              </a:rPr>
              <a:t>Tokenization</a:t>
            </a:r>
          </a:p>
          <a:p>
            <a:pPr marL="514350" indent="-514350" algn="ctr">
              <a:buAutoNum type="arabicPeriod"/>
            </a:pPr>
            <a:r>
              <a:rPr lang="en-US" sz="4400" dirty="0" err="1" smtClean="0">
                <a:solidFill>
                  <a:srgbClr val="FFC000"/>
                </a:solidFill>
              </a:rPr>
              <a:t>Stopword</a:t>
            </a:r>
            <a:r>
              <a:rPr lang="en-US" sz="4400" dirty="0" smtClean="0">
                <a:solidFill>
                  <a:srgbClr val="FFC000"/>
                </a:solidFill>
              </a:rPr>
              <a:t> Removal</a:t>
            </a:r>
          </a:p>
          <a:p>
            <a:pPr marL="514350" indent="-514350" algn="ctr">
              <a:buAutoNum type="arabicPeriod"/>
            </a:pPr>
            <a:r>
              <a:rPr lang="en-US" sz="4400" dirty="0" smtClean="0"/>
              <a:t>Symbol Removal</a:t>
            </a:r>
            <a:endParaRPr lang="en-US" sz="4400" dirty="0"/>
          </a:p>
        </p:txBody>
      </p:sp>
    </p:spTree>
    <p:extLst>
      <p:ext uri="{BB962C8B-B14F-4D97-AF65-F5344CB8AC3E}">
        <p14:creationId xmlns:p14="http://schemas.microsoft.com/office/powerpoint/2010/main" val="184466526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2743200"/>
          </a:xfrm>
        </p:spPr>
        <p:txBody>
          <a:bodyPr>
            <a:normAutofit/>
          </a:bodyPr>
          <a:lstStyle/>
          <a:p>
            <a:pPr marL="514350" indent="-514350" algn="ctr">
              <a:buAutoNum type="arabicPeriod"/>
            </a:pPr>
            <a:r>
              <a:rPr lang="en-US" sz="4400" dirty="0" smtClean="0">
                <a:solidFill>
                  <a:schemeClr val="tx1">
                    <a:lumMod val="50000"/>
                  </a:schemeClr>
                </a:solidFill>
              </a:rPr>
              <a:t>Tokenization</a:t>
            </a:r>
          </a:p>
          <a:p>
            <a:pPr marL="514350" indent="-514350" algn="ctr">
              <a:buAutoNum type="arabicPeriod"/>
            </a:pPr>
            <a:r>
              <a:rPr lang="en-US" sz="4400" dirty="0" err="1" smtClean="0">
                <a:solidFill>
                  <a:schemeClr val="tx1">
                    <a:lumMod val="50000"/>
                  </a:schemeClr>
                </a:solidFill>
              </a:rPr>
              <a:t>Stopword</a:t>
            </a:r>
            <a:r>
              <a:rPr lang="en-US" sz="4400" dirty="0" smtClean="0">
                <a:solidFill>
                  <a:schemeClr val="tx1">
                    <a:lumMod val="50000"/>
                  </a:schemeClr>
                </a:solidFill>
              </a:rPr>
              <a:t> Removal</a:t>
            </a:r>
          </a:p>
          <a:p>
            <a:pPr marL="514350" indent="-514350" algn="ctr">
              <a:buAutoNum type="arabicPeriod"/>
            </a:pPr>
            <a:r>
              <a:rPr lang="en-US" sz="4400" dirty="0" smtClean="0">
                <a:solidFill>
                  <a:srgbClr val="FFC000"/>
                </a:solidFill>
              </a:rPr>
              <a:t>Symbol Removal</a:t>
            </a:r>
            <a:endParaRPr lang="en-US" sz="4400" dirty="0">
              <a:solidFill>
                <a:srgbClr val="FFC000"/>
              </a:solidFill>
            </a:endParaRPr>
          </a:p>
        </p:txBody>
      </p:sp>
    </p:spTree>
    <p:extLst>
      <p:ext uri="{BB962C8B-B14F-4D97-AF65-F5344CB8AC3E}">
        <p14:creationId xmlns:p14="http://schemas.microsoft.com/office/powerpoint/2010/main" val="184466526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t>Training the Classifiers</a:t>
            </a:r>
            <a:endParaRPr lang="en-US" dirty="0"/>
          </a:p>
        </p:txBody>
      </p:sp>
    </p:spTree>
    <p:extLst>
      <p:ext uri="{BB962C8B-B14F-4D97-AF65-F5344CB8AC3E}">
        <p14:creationId xmlns:p14="http://schemas.microsoft.com/office/powerpoint/2010/main" val="21543642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Extraction</a:t>
            </a:r>
            <a:endParaRPr lang="en-US" dirty="0"/>
          </a:p>
        </p:txBody>
      </p:sp>
      <p:sp>
        <p:nvSpPr>
          <p:cNvPr id="3" name="Content Placeholder 2"/>
          <p:cNvSpPr>
            <a:spLocks noGrp="1"/>
          </p:cNvSpPr>
          <p:nvPr>
            <p:ph idx="1"/>
          </p:nvPr>
        </p:nvSpPr>
        <p:spPr/>
        <p:txBody>
          <a:bodyPr/>
          <a:lstStyle/>
          <a:p>
            <a:r>
              <a:rPr lang="en-US" dirty="0" smtClean="0"/>
              <a:t>Feature: measurable heuristic property of class</a:t>
            </a:r>
          </a:p>
          <a:p>
            <a:r>
              <a:rPr lang="en-US" dirty="0" smtClean="0"/>
              <a:t>Vectors of features used as input into training classifiers</a:t>
            </a:r>
          </a:p>
          <a:p>
            <a:r>
              <a:rPr lang="en-US" dirty="0" smtClean="0"/>
              <a:t>Features we used were all binary, either true or false</a:t>
            </a:r>
          </a:p>
        </p:txBody>
      </p:sp>
    </p:spTree>
    <p:extLst>
      <p:ext uri="{BB962C8B-B14F-4D97-AF65-F5344CB8AC3E}">
        <p14:creationId xmlns:p14="http://schemas.microsoft.com/office/powerpoint/2010/main" val="4283545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2743200"/>
          </a:xfrm>
        </p:spPr>
        <p:txBody>
          <a:bodyPr>
            <a:normAutofit/>
          </a:bodyPr>
          <a:lstStyle/>
          <a:p>
            <a:pPr marL="514350" indent="-514350" algn="ctr">
              <a:buAutoNum type="arabicPeriod"/>
            </a:pPr>
            <a:r>
              <a:rPr lang="en-US" sz="4400" dirty="0" smtClean="0"/>
              <a:t>External Lexicon</a:t>
            </a:r>
          </a:p>
          <a:p>
            <a:pPr marL="514350" indent="-514350" algn="ctr">
              <a:buAutoNum type="arabicPeriod"/>
            </a:pPr>
            <a:r>
              <a:rPr lang="en-US" sz="4400" dirty="0" smtClean="0"/>
              <a:t>Unigrams, Bigrams, Trigrams</a:t>
            </a:r>
          </a:p>
          <a:p>
            <a:pPr marL="514350" indent="-514350" algn="ctr">
              <a:buAutoNum type="arabicPeriod"/>
            </a:pPr>
            <a:r>
              <a:rPr lang="en-US" sz="4400" dirty="0" smtClean="0"/>
              <a:t>Part of Speech Tagging</a:t>
            </a:r>
            <a:endParaRPr lang="en-US" sz="4400" dirty="0"/>
          </a:p>
        </p:txBody>
      </p:sp>
    </p:spTree>
    <p:extLst>
      <p:ext uri="{BB962C8B-B14F-4D97-AF65-F5344CB8AC3E}">
        <p14:creationId xmlns:p14="http://schemas.microsoft.com/office/powerpoint/2010/main" val="678176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Lexicon</a:t>
            </a:r>
            <a:endParaRPr lang="en-US" dirty="0"/>
          </a:p>
        </p:txBody>
      </p:sp>
      <p:sp>
        <p:nvSpPr>
          <p:cNvPr id="3" name="Content Placeholder 2"/>
          <p:cNvSpPr>
            <a:spLocks noGrp="1"/>
          </p:cNvSpPr>
          <p:nvPr>
            <p:ph idx="1"/>
          </p:nvPr>
        </p:nvSpPr>
        <p:spPr/>
        <p:txBody>
          <a:bodyPr/>
          <a:lstStyle/>
          <a:p>
            <a:r>
              <a:rPr lang="en-US" dirty="0" smtClean="0"/>
              <a:t>Precompiled list of positive and negative words</a:t>
            </a:r>
          </a:p>
          <a:p>
            <a:r>
              <a:rPr lang="en-US" dirty="0" smtClean="0"/>
              <a:t>Many widely available on the web</a:t>
            </a:r>
          </a:p>
          <a:p>
            <a:r>
              <a:rPr lang="en-US" dirty="0" smtClean="0"/>
              <a:t>Not practical in our situation, as most of the words aren’t used in the “twitter vocabulary.”</a:t>
            </a:r>
          </a:p>
          <a:p>
            <a:endParaRPr lang="en-US" dirty="0" smtClean="0"/>
          </a:p>
        </p:txBody>
      </p:sp>
    </p:spTree>
    <p:extLst>
      <p:ext uri="{BB962C8B-B14F-4D97-AF65-F5344CB8AC3E}">
        <p14:creationId xmlns:p14="http://schemas.microsoft.com/office/powerpoint/2010/main" val="503821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Unigrams, Bigrams, and Trigrams</a:t>
            </a:r>
            <a:endParaRPr lang="en-US" dirty="0"/>
          </a:p>
        </p:txBody>
      </p:sp>
      <p:sp>
        <p:nvSpPr>
          <p:cNvPr id="3" name="Content Placeholder 2"/>
          <p:cNvSpPr>
            <a:spLocks noGrp="1"/>
          </p:cNvSpPr>
          <p:nvPr>
            <p:ph idx="1"/>
          </p:nvPr>
        </p:nvSpPr>
        <p:spPr/>
        <p:txBody>
          <a:bodyPr/>
          <a:lstStyle/>
          <a:p>
            <a:r>
              <a:rPr lang="en-US" dirty="0" smtClean="0"/>
              <a:t>Single words</a:t>
            </a:r>
          </a:p>
          <a:p>
            <a:r>
              <a:rPr lang="en-US" dirty="0" smtClean="0"/>
              <a:t>Pairs of words</a:t>
            </a:r>
          </a:p>
          <a:p>
            <a:r>
              <a:rPr lang="en-US" dirty="0" smtClean="0"/>
              <a:t>Triplets of words</a:t>
            </a:r>
          </a:p>
          <a:p>
            <a:r>
              <a:rPr lang="en-US" dirty="0" smtClean="0"/>
              <a:t>As features, they are either true or false- the N-gram exists or doesn’t</a:t>
            </a:r>
            <a:endParaRPr lang="en-US" dirty="0"/>
          </a:p>
        </p:txBody>
      </p:sp>
    </p:spTree>
    <p:extLst>
      <p:ext uri="{BB962C8B-B14F-4D97-AF65-F5344CB8AC3E}">
        <p14:creationId xmlns:p14="http://schemas.microsoft.com/office/powerpoint/2010/main" val="301788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 of Speech Tagging</a:t>
            </a:r>
            <a:endParaRPr lang="en-US" dirty="0"/>
          </a:p>
        </p:txBody>
      </p:sp>
      <p:sp>
        <p:nvSpPr>
          <p:cNvPr id="3" name="Content Placeholder 2"/>
          <p:cNvSpPr>
            <a:spLocks noGrp="1"/>
          </p:cNvSpPr>
          <p:nvPr>
            <p:ph idx="1"/>
          </p:nvPr>
        </p:nvSpPr>
        <p:spPr/>
        <p:txBody>
          <a:bodyPr/>
          <a:lstStyle/>
          <a:p>
            <a:r>
              <a:rPr lang="en-US" dirty="0" smtClean="0"/>
              <a:t>Label each word in a sentence with a part of speech</a:t>
            </a:r>
          </a:p>
          <a:p>
            <a:r>
              <a:rPr lang="en-US" dirty="0" smtClean="0"/>
              <a:t>Not practical for Tweets, as many of them are not real sentences</a:t>
            </a:r>
            <a:endParaRPr lang="en-US" dirty="0"/>
          </a:p>
        </p:txBody>
      </p:sp>
      <p:grpSp>
        <p:nvGrpSpPr>
          <p:cNvPr id="5" name="Group 4"/>
          <p:cNvGrpSpPr/>
          <p:nvPr/>
        </p:nvGrpSpPr>
        <p:grpSpPr>
          <a:xfrm>
            <a:off x="1752600" y="4038600"/>
            <a:ext cx="5638800" cy="2286000"/>
            <a:chOff x="1752600" y="4038600"/>
            <a:chExt cx="5638800" cy="2286000"/>
          </a:xfrm>
        </p:grpSpPr>
        <p:sp>
          <p:nvSpPr>
            <p:cNvPr id="4" name="Rectangle 3"/>
            <p:cNvSpPr/>
            <p:nvPr/>
          </p:nvSpPr>
          <p:spPr>
            <a:xfrm>
              <a:off x="1752600" y="4038600"/>
              <a:ext cx="5638800" cy="228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0" name="Picture 4" descr="http://docs.huihoo.com/nltk/0.9.5/en/tree_images/ch06-tree-3.png"/>
            <p:cNvPicPr>
              <a:picLocks noChangeAspect="1" noChangeArrowheads="1"/>
            </p:cNvPicPr>
            <p:nvPr/>
          </p:nvPicPr>
          <p:blipFill>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53724" y="4143374"/>
              <a:ext cx="5461476" cy="19526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53258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blog.linkedin.com/wp-content/uploads/2010/05/overview.png"/>
          <p:cNvPicPr>
            <a:picLocks noChangeAspect="1" noChangeArrowheads="1"/>
          </p:cNvPicPr>
          <p:nvPr/>
        </p:nvPicPr>
        <p:blipFill rotWithShape="1">
          <a:blip r:embed="rId2">
            <a:extLst>
              <a:ext uri="{28A0092B-C50C-407E-A947-70E740481C1C}">
                <a14:useLocalDpi xmlns:a14="http://schemas.microsoft.com/office/drawing/2010/main" val="0"/>
              </a:ext>
            </a:extLst>
          </a:blip>
          <a:srcRect l="22331" t="28856" r="21072" b="2030"/>
          <a:stretch/>
        </p:blipFill>
        <p:spPr bwMode="auto">
          <a:xfrm>
            <a:off x="3807068" y="0"/>
            <a:ext cx="5336932" cy="518746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earchandsocialmedia.com/wp-content/uploads/2010/09/Twitter-Promoted-Tweets-Example-Financial-Services-Zecco.png"/>
          <p:cNvPicPr>
            <a:picLocks noChangeAspect="1" noChangeArrowheads="1"/>
          </p:cNvPicPr>
          <p:nvPr/>
        </p:nvPicPr>
        <p:blipFill rotWithShape="1">
          <a:blip r:embed="rId3">
            <a:extLst>
              <a:ext uri="{28A0092B-C50C-407E-A947-70E740481C1C}">
                <a14:useLocalDpi xmlns:a14="http://schemas.microsoft.com/office/drawing/2010/main" val="0"/>
              </a:ext>
            </a:extLst>
          </a:blip>
          <a:srcRect t="24051"/>
          <a:stretch/>
        </p:blipFill>
        <p:spPr bwMode="auto">
          <a:xfrm>
            <a:off x="-209550" y="2031022"/>
            <a:ext cx="5086350" cy="49698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imgur.com/YxsegG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1000" y="2819400"/>
            <a:ext cx="50387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stevepratt.com/wp-content/uploads/2008/11/motrin_moms_tweet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3912591"/>
            <a:ext cx="5895975" cy="805815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p:txBody>
          <a:bodyPr/>
          <a:lstStyle/>
          <a:p>
            <a:endParaRPr lang="en-US"/>
          </a:p>
        </p:txBody>
      </p:sp>
    </p:spTree>
    <p:extLst>
      <p:ext uri="{BB962C8B-B14F-4D97-AF65-F5344CB8AC3E}">
        <p14:creationId xmlns:p14="http://schemas.microsoft.com/office/powerpoint/2010/main" val="28174533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2743200"/>
          </a:xfrm>
        </p:spPr>
        <p:txBody>
          <a:bodyPr>
            <a:normAutofit/>
          </a:bodyPr>
          <a:lstStyle/>
          <a:p>
            <a:pPr marL="514350" indent="-514350" algn="ctr">
              <a:buAutoNum type="arabicPeriod"/>
            </a:pPr>
            <a:r>
              <a:rPr lang="en-US" sz="4400" dirty="0" smtClean="0">
                <a:solidFill>
                  <a:schemeClr val="tx1">
                    <a:lumMod val="50000"/>
                  </a:schemeClr>
                </a:solidFill>
              </a:rPr>
              <a:t>External Lexicon</a:t>
            </a:r>
          </a:p>
          <a:p>
            <a:pPr marL="514350" indent="-514350" algn="ctr">
              <a:buAutoNum type="arabicPeriod"/>
            </a:pPr>
            <a:r>
              <a:rPr lang="en-US" sz="4400" dirty="0" smtClean="0">
                <a:solidFill>
                  <a:srgbClr val="FFC000"/>
                </a:solidFill>
              </a:rPr>
              <a:t>Unigrams, Bigrams, Trigrams</a:t>
            </a:r>
          </a:p>
          <a:p>
            <a:pPr marL="514350" indent="-514350" algn="ctr">
              <a:buAutoNum type="arabicPeriod"/>
            </a:pPr>
            <a:r>
              <a:rPr lang="en-US" sz="4400" dirty="0" smtClean="0">
                <a:solidFill>
                  <a:schemeClr val="tx1">
                    <a:lumMod val="50000"/>
                  </a:schemeClr>
                </a:solidFill>
              </a:rPr>
              <a:t>Part of Speech Tagging</a:t>
            </a:r>
            <a:endParaRPr lang="en-US" sz="4400" dirty="0">
              <a:solidFill>
                <a:schemeClr val="tx1">
                  <a:lumMod val="50000"/>
                </a:schemeClr>
              </a:solidFill>
            </a:endParaRPr>
          </a:p>
        </p:txBody>
      </p:sp>
    </p:spTree>
    <p:extLst>
      <p:ext uri="{BB962C8B-B14F-4D97-AF65-F5344CB8AC3E}">
        <p14:creationId xmlns:p14="http://schemas.microsoft.com/office/powerpoint/2010/main" val="10119574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t>Reducing Feature Count</a:t>
            </a:r>
            <a:endParaRPr lang="en-US" dirty="0"/>
          </a:p>
        </p:txBody>
      </p:sp>
    </p:spTree>
    <p:extLst>
      <p:ext uri="{BB962C8B-B14F-4D97-AF65-F5344CB8AC3E}">
        <p14:creationId xmlns:p14="http://schemas.microsoft.com/office/powerpoint/2010/main" val="3539085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Reducing Feature Count</a:t>
            </a:r>
            <a:endParaRPr lang="en-US" dirty="0"/>
          </a:p>
        </p:txBody>
      </p:sp>
      <p:sp>
        <p:nvSpPr>
          <p:cNvPr id="3" name="Content Placeholder 2"/>
          <p:cNvSpPr>
            <a:spLocks noGrp="1"/>
          </p:cNvSpPr>
          <p:nvPr>
            <p:ph idx="1"/>
          </p:nvPr>
        </p:nvSpPr>
        <p:spPr/>
        <p:txBody>
          <a:bodyPr/>
          <a:lstStyle/>
          <a:p>
            <a:r>
              <a:rPr lang="en-US" dirty="0" smtClean="0"/>
              <a:t>With Unigrams, Bigrams, and Trigrams, feature count would be 3</a:t>
            </a:r>
            <a:r>
              <a:rPr lang="en-US" i="1" dirty="0" smtClean="0"/>
              <a:t>n</a:t>
            </a:r>
            <a:r>
              <a:rPr lang="en-US" dirty="0" smtClean="0"/>
              <a:t>, where </a:t>
            </a:r>
            <a:r>
              <a:rPr lang="en-US" i="1" dirty="0" smtClean="0"/>
              <a:t>n</a:t>
            </a:r>
            <a:r>
              <a:rPr lang="en-US" dirty="0" smtClean="0"/>
              <a:t> is the number of total unique words</a:t>
            </a:r>
          </a:p>
          <a:p>
            <a:r>
              <a:rPr lang="en-US" dirty="0" smtClean="0"/>
              <a:t>Inefficient, many words add no information</a:t>
            </a:r>
          </a:p>
          <a:p>
            <a:r>
              <a:rPr lang="en-US" dirty="0" smtClean="0"/>
              <a:t>Instead, use only the most important features.</a:t>
            </a:r>
          </a:p>
          <a:p>
            <a:r>
              <a:rPr lang="en-US" dirty="0" smtClean="0"/>
              <a:t>In our case, determine which N-grams are most relevant to tweet classification</a:t>
            </a:r>
            <a:endParaRPr lang="en-US" dirty="0"/>
          </a:p>
        </p:txBody>
      </p:sp>
    </p:spTree>
    <p:extLst>
      <p:ext uri="{BB962C8B-B14F-4D97-AF65-F5344CB8AC3E}">
        <p14:creationId xmlns:p14="http://schemas.microsoft.com/office/powerpoint/2010/main" val="276019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667000"/>
            <a:ext cx="8229600" cy="2743200"/>
          </a:xfrm>
        </p:spPr>
        <p:txBody>
          <a:bodyPr>
            <a:normAutofit/>
          </a:bodyPr>
          <a:lstStyle/>
          <a:p>
            <a:pPr marL="514350" indent="-514350" algn="ctr">
              <a:buAutoNum type="arabicPeriod"/>
            </a:pPr>
            <a:r>
              <a:rPr lang="en-US" sz="4400" dirty="0" smtClean="0"/>
              <a:t>Chi-Squared Test</a:t>
            </a:r>
          </a:p>
          <a:p>
            <a:pPr marL="514350" indent="-514350" algn="ctr">
              <a:buAutoNum type="arabicPeriod"/>
            </a:pPr>
            <a:r>
              <a:rPr lang="en-US" sz="4400" dirty="0" smtClean="0"/>
              <a:t>TF-IDF</a:t>
            </a:r>
            <a:endParaRPr lang="en-US" sz="4400" dirty="0"/>
          </a:p>
        </p:txBody>
      </p:sp>
    </p:spTree>
    <p:extLst>
      <p:ext uri="{BB962C8B-B14F-4D97-AF65-F5344CB8AC3E}">
        <p14:creationId xmlns:p14="http://schemas.microsoft.com/office/powerpoint/2010/main" val="167378448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Chi-Squared Test</a:t>
            </a:r>
            <a:endParaRPr lang="en-US" dirty="0"/>
          </a:p>
        </p:txBody>
      </p:sp>
      <p:sp>
        <p:nvSpPr>
          <p:cNvPr id="3" name="Content Placeholder 2"/>
          <p:cNvSpPr>
            <a:spLocks noGrp="1"/>
          </p:cNvSpPr>
          <p:nvPr>
            <p:ph idx="1"/>
          </p:nvPr>
        </p:nvSpPr>
        <p:spPr/>
        <p:txBody>
          <a:bodyPr>
            <a:normAutofit fontScale="92500"/>
          </a:bodyPr>
          <a:lstStyle/>
          <a:p>
            <a:r>
              <a:rPr lang="en-US" dirty="0" smtClean="0"/>
              <a:t>Used as a substitute measure of information gain</a:t>
            </a:r>
          </a:p>
          <a:p>
            <a:r>
              <a:rPr lang="en-US" dirty="0" smtClean="0"/>
              <a:t>Tests statistical significance of features, or more specifically, whether or not a measured frequency distribution differs from the theoretical distribution</a:t>
            </a:r>
          </a:p>
          <a:p>
            <a:r>
              <a:rPr lang="en-US" dirty="0" smtClean="0"/>
              <a:t>In our case, measures the significance of unigrams, bigrams, and trigrams to the tweet corpus</a:t>
            </a:r>
          </a:p>
          <a:p>
            <a:r>
              <a:rPr lang="en-US" dirty="0" smtClean="0"/>
              <a:t>Specifically, Pearson’s Chi-square test</a:t>
            </a:r>
            <a:endParaRPr lang="en-US" dirty="0"/>
          </a:p>
        </p:txBody>
      </p:sp>
    </p:spTree>
    <p:extLst>
      <p:ext uri="{BB962C8B-B14F-4D97-AF65-F5344CB8AC3E}">
        <p14:creationId xmlns:p14="http://schemas.microsoft.com/office/powerpoint/2010/main" val="1999171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Chi-Squared Test</a:t>
            </a:r>
            <a:endParaRPr lang="en-US" dirty="0"/>
          </a:p>
        </p:txBody>
      </p:sp>
      <p:sp>
        <p:nvSpPr>
          <p:cNvPr id="3" name="Content Placeholder 2"/>
          <p:cNvSpPr>
            <a:spLocks noGrp="1"/>
          </p:cNvSpPr>
          <p:nvPr>
            <p:ph idx="1"/>
          </p:nvPr>
        </p:nvSpPr>
        <p:spPr/>
        <p:txBody>
          <a:bodyPr/>
          <a:lstStyle/>
          <a:p>
            <a:r>
              <a:rPr lang="en-US" dirty="0" smtClean="0"/>
              <a:t>For each unique N-gram in all tweets, calculate Chi-squared score</a:t>
            </a:r>
          </a:p>
          <a:p>
            <a:r>
              <a:rPr lang="en-US" dirty="0" smtClean="0"/>
              <a:t>Sum up scores for each N-gram</a:t>
            </a:r>
          </a:p>
          <a:p>
            <a:r>
              <a:rPr lang="en-US" dirty="0" smtClean="0"/>
              <a:t>Higher scores mean more relevant N-gram in tweet context</a:t>
            </a:r>
          </a:p>
          <a:p>
            <a:pPr marL="0" indent="0">
              <a:buNone/>
            </a:pPr>
            <a:endParaRPr lang="en-US" dirty="0"/>
          </a:p>
          <a:p>
            <a:r>
              <a:rPr lang="en-US" dirty="0" smtClean="0"/>
              <a:t>Finally: take top 10,000 scored N-grams and use them as features</a:t>
            </a:r>
          </a:p>
        </p:txBody>
      </p:sp>
    </p:spTree>
    <p:extLst>
      <p:ext uri="{BB962C8B-B14F-4D97-AF65-F5344CB8AC3E}">
        <p14:creationId xmlns:p14="http://schemas.microsoft.com/office/powerpoint/2010/main" val="4232278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 Scoring</a:t>
            </a:r>
            <a:endParaRPr lang="en-US" dirty="0"/>
          </a:p>
        </p:txBody>
      </p:sp>
      <p:sp>
        <p:nvSpPr>
          <p:cNvPr id="3" name="Content Placeholder 2"/>
          <p:cNvSpPr>
            <a:spLocks noGrp="1"/>
          </p:cNvSpPr>
          <p:nvPr>
            <p:ph idx="1"/>
          </p:nvPr>
        </p:nvSpPr>
        <p:spPr/>
        <p:txBody>
          <a:bodyPr/>
          <a:lstStyle/>
          <a:p>
            <a:r>
              <a:rPr lang="en-US" dirty="0" smtClean="0"/>
              <a:t>TF-IDF = Term Frequency x Inverse Document Frequency</a:t>
            </a:r>
          </a:p>
          <a:p>
            <a:endParaRPr lang="en-US" dirty="0"/>
          </a:p>
          <a:p>
            <a:r>
              <a:rPr lang="en-US" dirty="0" smtClean="0"/>
              <a:t>Term Frequency: Number of times a term occurs in a tweet</a:t>
            </a:r>
          </a:p>
          <a:p>
            <a:r>
              <a:rPr lang="en-US" dirty="0" smtClean="0"/>
              <a:t>Inverse Document Frequency: Inverse of frequency of tweets that contain term</a:t>
            </a:r>
            <a:endParaRPr lang="en-US" dirty="0"/>
          </a:p>
        </p:txBody>
      </p:sp>
    </p:spTree>
    <p:extLst>
      <p:ext uri="{BB962C8B-B14F-4D97-AF65-F5344CB8AC3E}">
        <p14:creationId xmlns:p14="http://schemas.microsoft.com/office/powerpoint/2010/main" val="245016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TF-IDF Scoring</a:t>
            </a:r>
            <a:endParaRPr lang="en-US" dirty="0"/>
          </a:p>
        </p:txBody>
      </p:sp>
      <p:sp>
        <p:nvSpPr>
          <p:cNvPr id="3" name="Content Placeholder 2"/>
          <p:cNvSpPr>
            <a:spLocks noGrp="1"/>
          </p:cNvSpPr>
          <p:nvPr>
            <p:ph idx="1"/>
          </p:nvPr>
        </p:nvSpPr>
        <p:spPr/>
        <p:txBody>
          <a:bodyPr/>
          <a:lstStyle/>
          <a:p>
            <a:r>
              <a:rPr lang="en-US" dirty="0" smtClean="0"/>
              <a:t>For each unique N-gram in all tweets, calculate TF-IDF score</a:t>
            </a:r>
          </a:p>
          <a:p>
            <a:r>
              <a:rPr lang="en-US" dirty="0" smtClean="0"/>
              <a:t>Sum up TF-IDF scores for each N-gram</a:t>
            </a:r>
          </a:p>
          <a:p>
            <a:r>
              <a:rPr lang="en-US" dirty="0" smtClean="0"/>
              <a:t>Higher scores mean more relevant N-gram in tweet context</a:t>
            </a:r>
          </a:p>
          <a:p>
            <a:endParaRPr lang="en-US" dirty="0"/>
          </a:p>
          <a:p>
            <a:r>
              <a:rPr lang="en-US" dirty="0" smtClean="0"/>
              <a:t>Finally: take top 10,000 scored N-grams and use them as features</a:t>
            </a:r>
          </a:p>
        </p:txBody>
      </p:sp>
    </p:spTree>
    <p:extLst>
      <p:ext uri="{BB962C8B-B14F-4D97-AF65-F5344CB8AC3E}">
        <p14:creationId xmlns:p14="http://schemas.microsoft.com/office/powerpoint/2010/main" val="85928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t>The Three Classifiers</a:t>
            </a:r>
            <a:endParaRPr lang="en-US" dirty="0"/>
          </a:p>
        </p:txBody>
      </p:sp>
    </p:spTree>
    <p:extLst>
      <p:ext uri="{BB962C8B-B14F-4D97-AF65-F5344CB8AC3E}">
        <p14:creationId xmlns:p14="http://schemas.microsoft.com/office/powerpoint/2010/main" val="25434340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828800"/>
            <a:ext cx="8229600" cy="3352800"/>
          </a:xfrm>
        </p:spPr>
        <p:txBody>
          <a:bodyPr>
            <a:normAutofit/>
          </a:bodyPr>
          <a:lstStyle/>
          <a:p>
            <a:pPr marL="0" indent="0" algn="ctr">
              <a:buNone/>
            </a:pPr>
            <a:r>
              <a:rPr lang="en-US" sz="4400" dirty="0" smtClean="0"/>
              <a:t>1. Naïve Bayes Classifier</a:t>
            </a:r>
          </a:p>
          <a:p>
            <a:pPr marL="0" indent="0" algn="ctr">
              <a:buNone/>
            </a:pPr>
            <a:r>
              <a:rPr lang="en-US" sz="4400" dirty="0" smtClean="0"/>
              <a:t>2. Maximum Entropy Classifier</a:t>
            </a:r>
          </a:p>
          <a:p>
            <a:pPr marL="0" indent="0" algn="ctr">
              <a:buNone/>
            </a:pPr>
            <a:r>
              <a:rPr lang="en-US" sz="4400" dirty="0" smtClean="0"/>
              <a:t>3. Support Vector Machine</a:t>
            </a:r>
          </a:p>
          <a:p>
            <a:pPr marL="0" indent="0" algn="ctr">
              <a:buNone/>
            </a:pPr>
            <a:endParaRPr lang="en-US" sz="4400" dirty="0"/>
          </a:p>
        </p:txBody>
      </p:sp>
    </p:spTree>
    <p:extLst>
      <p:ext uri="{BB962C8B-B14F-4D97-AF65-F5344CB8AC3E}">
        <p14:creationId xmlns:p14="http://schemas.microsoft.com/office/powerpoint/2010/main" val="3293966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 name="Picture 4" descr="http://blog.linkedin.com/wp-content/uploads/2010/05/overview.png"/>
          <p:cNvPicPr>
            <a:picLocks noChangeAspect="1" noChangeArrowheads="1"/>
          </p:cNvPicPr>
          <p:nvPr/>
        </p:nvPicPr>
        <p:blipFill rotWithShape="1">
          <a:blip r:embed="rId2">
            <a:grayscl/>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22331" t="28856" r="21072" b="2030"/>
          <a:stretch/>
        </p:blipFill>
        <p:spPr bwMode="auto">
          <a:xfrm>
            <a:off x="3807068" y="0"/>
            <a:ext cx="5336932" cy="518746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http://searchandsocialmedia.com/wp-content/uploads/2010/09/Twitter-Promoted-Tweets-Example-Financial-Services-Zecco.png"/>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Blur/>
                    </a14:imgEffect>
                    <a14:imgEffect>
                      <a14:saturation sat="0"/>
                    </a14:imgEffect>
                  </a14:imgLayer>
                </a14:imgProps>
              </a:ext>
              <a:ext uri="{28A0092B-C50C-407E-A947-70E740481C1C}">
                <a14:useLocalDpi xmlns:a14="http://schemas.microsoft.com/office/drawing/2010/main" val="0"/>
              </a:ext>
            </a:extLst>
          </a:blip>
          <a:srcRect t="24051"/>
          <a:stretch/>
        </p:blipFill>
        <p:spPr bwMode="auto">
          <a:xfrm>
            <a:off x="-209550" y="2031022"/>
            <a:ext cx="5086350" cy="496985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http://i.imgur.com/YxsegGx.png"/>
          <p:cNvPicPr>
            <a:picLocks noChangeAspect="1" noChangeArrowheads="1"/>
          </p:cNvPicPr>
          <p:nvPr/>
        </p:nvPicPr>
        <p:blipFill>
          <a:blip r:embed="rId6">
            <a:grayscl/>
            <a:extLst>
              <a:ext uri="{BEBA8EAE-BF5A-486C-A8C5-ECC9F3942E4B}">
                <a14:imgProps xmlns:a14="http://schemas.microsoft.com/office/drawing/2010/main">
                  <a14:imgLayer r:embed="rId7">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4191000" y="2819400"/>
            <a:ext cx="5038725" cy="40767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www.stevepratt.com/wp-content/uploads/2008/11/motrin_moms_tweets.jpg"/>
          <p:cNvPicPr>
            <a:picLocks noChangeAspect="1" noChangeArrowheads="1"/>
          </p:cNvPicPr>
          <p:nvPr/>
        </p:nvPicPr>
        <p:blipFill>
          <a:blip r:embed="rId8">
            <a:grayscl/>
            <a:extLst>
              <a:ext uri="{BEBA8EAE-BF5A-486C-A8C5-ECC9F3942E4B}">
                <a14:imgProps xmlns:a14="http://schemas.microsoft.com/office/drawing/2010/main">
                  <a14:imgLayer r:embed="rId9">
                    <a14:imgEffect>
                      <a14:artisticBlur/>
                    </a14:imgEffect>
                  </a14:imgLayer>
                </a14:imgProps>
              </a:ext>
              <a:ext uri="{28A0092B-C50C-407E-A947-70E740481C1C}">
                <a14:useLocalDpi xmlns:a14="http://schemas.microsoft.com/office/drawing/2010/main" val="0"/>
              </a:ext>
            </a:extLst>
          </a:blip>
          <a:srcRect/>
          <a:stretch>
            <a:fillRect/>
          </a:stretch>
        </p:blipFill>
        <p:spPr bwMode="auto">
          <a:xfrm>
            <a:off x="-76200" y="-3912591"/>
            <a:ext cx="5895975" cy="8058151"/>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p:cNvSpPr txBox="1">
            <a:spLocks/>
          </p:cNvSpPr>
          <p:nvPr/>
        </p:nvSpPr>
        <p:spPr>
          <a:xfrm>
            <a:off x="0" y="1975337"/>
            <a:ext cx="9098090" cy="24442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8000" dirty="0" smtClean="0">
                <a:solidFill>
                  <a:srgbClr val="05303D"/>
                </a:solidFill>
              </a:rPr>
              <a:t>=(      or      =) </a:t>
            </a:r>
          </a:p>
          <a:p>
            <a:pPr marL="0" indent="0">
              <a:buFont typeface="Arial" pitchFamily="34" charset="0"/>
              <a:buNone/>
            </a:pPr>
            <a:endParaRPr lang="en-US" sz="8000" dirty="0">
              <a:solidFill>
                <a:srgbClr val="05303D"/>
              </a:solidFill>
            </a:endParaRPr>
          </a:p>
        </p:txBody>
      </p:sp>
    </p:spTree>
    <p:extLst>
      <p:ext uri="{BB962C8B-B14F-4D97-AF65-F5344CB8AC3E}">
        <p14:creationId xmlns:p14="http://schemas.microsoft.com/office/powerpoint/2010/main" val="713832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Naïve Bayes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probabilistic classifier based on Bayes Rule:</a:t>
            </a:r>
          </a:p>
          <a:p>
            <a:endParaRPr lang="en-US" dirty="0"/>
          </a:p>
          <a:p>
            <a:endParaRPr lang="en-US" dirty="0" smtClean="0"/>
          </a:p>
          <a:p>
            <a:r>
              <a:rPr lang="en-US" dirty="0" smtClean="0"/>
              <a:t>Looking for a probable class, </a:t>
            </a:r>
            <a:r>
              <a:rPr lang="en-US" i="1" dirty="0" smtClean="0">
                <a:solidFill>
                  <a:srgbClr val="FFC000"/>
                </a:solidFill>
              </a:rPr>
              <a:t>c</a:t>
            </a:r>
            <a:r>
              <a:rPr lang="en-US" dirty="0" smtClean="0"/>
              <a:t>, given features </a:t>
            </a:r>
            <a:r>
              <a:rPr lang="en-US" i="1" dirty="0" smtClean="0">
                <a:solidFill>
                  <a:srgbClr val="FFC000"/>
                </a:solidFill>
              </a:rPr>
              <a:t>F</a:t>
            </a:r>
            <a:r>
              <a:rPr lang="en-US" i="1" dirty="0" smtClean="0"/>
              <a:t>.</a:t>
            </a:r>
          </a:p>
          <a:p>
            <a:r>
              <a:rPr lang="en-US" i="1" dirty="0" smtClean="0">
                <a:solidFill>
                  <a:srgbClr val="FFC000"/>
                </a:solidFill>
              </a:rPr>
              <a:t>P(F) </a:t>
            </a:r>
            <a:r>
              <a:rPr lang="en-US" dirty="0" smtClean="0"/>
              <a:t>treated as a constant</a:t>
            </a:r>
          </a:p>
          <a:p>
            <a:r>
              <a:rPr lang="en-US" dirty="0" smtClean="0"/>
              <a:t>“Naïve” assumption: Given a class, </a:t>
            </a:r>
            <a:r>
              <a:rPr lang="en-US" i="1" dirty="0" smtClean="0">
                <a:solidFill>
                  <a:srgbClr val="FFC000"/>
                </a:solidFill>
              </a:rPr>
              <a:t>c</a:t>
            </a:r>
            <a:r>
              <a:rPr lang="en-US" dirty="0" smtClean="0"/>
              <a:t>, the features are conditionally independent of each other. </a:t>
            </a:r>
          </a:p>
          <a:p>
            <a:r>
              <a:rPr lang="en-US" dirty="0" smtClean="0"/>
              <a:t>Classify a tweet with a label, </a:t>
            </a:r>
            <a:r>
              <a:rPr lang="en-US" i="1" dirty="0" smtClean="0">
                <a:solidFill>
                  <a:srgbClr val="FFC000"/>
                </a:solidFill>
              </a:rPr>
              <a:t>c*</a:t>
            </a:r>
            <a:r>
              <a:rPr lang="en-US" i="1" dirty="0" smtClean="0"/>
              <a:t>, </a:t>
            </a:r>
            <a:r>
              <a:rPr lang="en-US" dirty="0" smtClean="0"/>
              <a:t>that is the most probable from all labels </a:t>
            </a:r>
            <a:r>
              <a:rPr lang="en-US" i="1" dirty="0" smtClean="0">
                <a:solidFill>
                  <a:srgbClr val="FFC000"/>
                </a:solidFill>
              </a:rPr>
              <a:t>C</a:t>
            </a:r>
            <a:r>
              <a:rPr lang="en-US" dirty="0" smtClean="0"/>
              <a:t>:</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4225" y="2286000"/>
            <a:ext cx="2466975" cy="676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5981700"/>
            <a:ext cx="3352800" cy="647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603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Entropy</a:t>
            </a:r>
            <a:endParaRPr lang="en-US" dirty="0"/>
          </a:p>
        </p:txBody>
      </p:sp>
      <p:sp>
        <p:nvSpPr>
          <p:cNvPr id="3" name="Content Placeholder 2"/>
          <p:cNvSpPr>
            <a:spLocks noGrp="1"/>
          </p:cNvSpPr>
          <p:nvPr>
            <p:ph idx="1"/>
          </p:nvPr>
        </p:nvSpPr>
        <p:spPr/>
        <p:txBody>
          <a:bodyPr>
            <a:normAutofit/>
          </a:bodyPr>
          <a:lstStyle/>
          <a:p>
            <a:r>
              <a:rPr lang="en-US" sz="2400" dirty="0" smtClean="0"/>
              <a:t>Removes independence assumptions between features. </a:t>
            </a:r>
          </a:p>
          <a:p>
            <a:r>
              <a:rPr lang="en-US" sz="2400" dirty="0" smtClean="0"/>
              <a:t>Each feature corresponds to a constraint on the model.</a:t>
            </a:r>
          </a:p>
          <a:p>
            <a:r>
              <a:rPr lang="en-US" sz="2400" dirty="0" smtClean="0"/>
              <a:t>Computes the maximum entropy value from all models that satisfy feature constraints:</a:t>
            </a:r>
          </a:p>
          <a:p>
            <a:endParaRPr lang="en-US" sz="2400" dirty="0"/>
          </a:p>
          <a:p>
            <a:endParaRPr lang="en-US" sz="2400" dirty="0" smtClean="0"/>
          </a:p>
          <a:p>
            <a:endParaRPr lang="en-US" sz="2400" dirty="0"/>
          </a:p>
          <a:p>
            <a:r>
              <a:rPr lang="en-US" sz="2400" dirty="0" smtClean="0">
                <a:solidFill>
                  <a:srgbClr val="FFC000"/>
                </a:solidFill>
              </a:rPr>
              <a:t>Z(f) </a:t>
            </a:r>
            <a:r>
              <a:rPr lang="en-US" sz="2400" dirty="0" smtClean="0"/>
              <a:t>is a normalization function, and </a:t>
            </a:r>
            <a:r>
              <a:rPr lang="en-US" sz="2400" dirty="0" smtClean="0">
                <a:solidFill>
                  <a:srgbClr val="FFC000"/>
                </a:solidFill>
              </a:rPr>
              <a:t>F</a:t>
            </a:r>
            <a:r>
              <a:rPr lang="en-US" sz="2400" dirty="0" smtClean="0"/>
              <a:t> is a binary function that takes as input a feature and class label: </a:t>
            </a:r>
          </a:p>
          <a:p>
            <a:endParaRPr lang="en-US" sz="2400" dirty="0" smtClean="0"/>
          </a:p>
          <a:p>
            <a:endParaRPr lang="en-US"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1262" y="3371850"/>
            <a:ext cx="418147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5550" y="5486400"/>
            <a:ext cx="4133850" cy="99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93420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 Entropy</a:t>
            </a:r>
            <a:endParaRPr lang="en-US" dirty="0"/>
          </a:p>
        </p:txBody>
      </p:sp>
      <p:sp>
        <p:nvSpPr>
          <p:cNvPr id="3" name="Content Placeholder 2"/>
          <p:cNvSpPr>
            <a:spLocks noGrp="1"/>
          </p:cNvSpPr>
          <p:nvPr>
            <p:ph idx="1"/>
          </p:nvPr>
        </p:nvSpPr>
        <p:spPr/>
        <p:txBody>
          <a:bodyPr>
            <a:normAutofit/>
          </a:bodyPr>
          <a:lstStyle/>
          <a:p>
            <a:r>
              <a:rPr lang="en-US" sz="2400" dirty="0" smtClean="0"/>
              <a:t>The binary function </a:t>
            </a:r>
            <a:r>
              <a:rPr lang="en-US" sz="2400" i="1" dirty="0" smtClean="0">
                <a:solidFill>
                  <a:srgbClr val="FFC000"/>
                </a:solidFill>
              </a:rPr>
              <a:t>F</a:t>
            </a:r>
            <a:r>
              <a:rPr lang="en-US" sz="2400" dirty="0" smtClean="0"/>
              <a:t> is triggered when a certain feature exists and the sentiment is hypothesized a certain direction</a:t>
            </a:r>
          </a:p>
          <a:p>
            <a:r>
              <a:rPr lang="el-GR" sz="2400" dirty="0" smtClean="0">
                <a:solidFill>
                  <a:srgbClr val="FFC000"/>
                </a:solidFill>
              </a:rPr>
              <a:t>λ</a:t>
            </a:r>
            <a:r>
              <a:rPr lang="en-US" sz="2400" dirty="0" smtClean="0"/>
              <a:t> is a vector of weight parameters for the feature set, estimated through an iterative technique called </a:t>
            </a:r>
            <a:r>
              <a:rPr lang="en-US" sz="2400" dirty="0" err="1" smtClean="0"/>
              <a:t>MegaM</a:t>
            </a:r>
            <a:r>
              <a:rPr lang="en-US" sz="2400" dirty="0" smtClean="0"/>
              <a:t>.</a:t>
            </a:r>
          </a:p>
          <a:p>
            <a:r>
              <a:rPr lang="en-US" sz="2400" dirty="0" err="1" smtClean="0"/>
              <a:t>MegaM</a:t>
            </a:r>
            <a:r>
              <a:rPr lang="en-US" sz="2400" dirty="0" smtClean="0"/>
              <a:t>:  Implementation of a conjugate gradient ascent method to train maximum entropy models (</a:t>
            </a:r>
            <a:r>
              <a:rPr lang="en-US" sz="2400" dirty="0" err="1" smtClean="0"/>
              <a:t>Daume</a:t>
            </a:r>
            <a:r>
              <a:rPr lang="en-US" sz="2400" dirty="0" smtClean="0"/>
              <a:t>, 2007)</a:t>
            </a:r>
          </a:p>
          <a:p>
            <a:r>
              <a:rPr lang="en-US" sz="2400" dirty="0" smtClean="0"/>
              <a:t>Iterative method- iteratively updates the values of the weight parameters that satisfy the feature constraints while maximizing the entropy of the model</a:t>
            </a:r>
          </a:p>
          <a:p>
            <a:r>
              <a:rPr lang="en-US" sz="2400" dirty="0" smtClean="0"/>
              <a:t>We use a max of 10 iterations</a:t>
            </a:r>
          </a:p>
          <a:p>
            <a:endParaRPr lang="en-US" sz="2400" dirty="0"/>
          </a:p>
        </p:txBody>
      </p:sp>
    </p:spTree>
    <p:extLst>
      <p:ext uri="{BB962C8B-B14F-4D97-AF65-F5344CB8AC3E}">
        <p14:creationId xmlns:p14="http://schemas.microsoft.com/office/powerpoint/2010/main" val="992858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lstStyle/>
          <a:p>
            <a:r>
              <a:rPr lang="en-US" dirty="0" smtClean="0"/>
              <a:t>Support Vector Machine</a:t>
            </a:r>
            <a:endParaRPr lang="en-US" dirty="0"/>
          </a:p>
        </p:txBody>
      </p:sp>
      <p:sp>
        <p:nvSpPr>
          <p:cNvPr id="3" name="Content Placeholder 2"/>
          <p:cNvSpPr>
            <a:spLocks noGrp="1"/>
          </p:cNvSpPr>
          <p:nvPr>
            <p:ph idx="1"/>
          </p:nvPr>
        </p:nvSpPr>
        <p:spPr/>
        <p:txBody>
          <a:bodyPr>
            <a:normAutofit/>
          </a:bodyPr>
          <a:lstStyle/>
          <a:p>
            <a:r>
              <a:rPr lang="en-US" sz="2800" dirty="0" smtClean="0"/>
              <a:t>A large margin classifier- attempts to find the maximum linear separation between classes of data</a:t>
            </a:r>
          </a:p>
          <a:p>
            <a:r>
              <a:rPr lang="en-US" sz="2800" dirty="0" smtClean="0"/>
              <a:t>“Support vectors” are </a:t>
            </a:r>
            <a:r>
              <a:rPr lang="en-US" sz="2800" dirty="0" err="1" smtClean="0"/>
              <a:t>hyperplanes</a:t>
            </a:r>
            <a:r>
              <a:rPr lang="en-US" sz="2800" dirty="0" smtClean="0"/>
              <a:t> that come from points on margin between </a:t>
            </a:r>
            <a:r>
              <a:rPr lang="en-US" sz="2800" dirty="0" err="1" smtClean="0"/>
              <a:t>hyperplane</a:t>
            </a:r>
            <a:r>
              <a:rPr lang="en-US" sz="2800" dirty="0" smtClean="0"/>
              <a:t> and nearest data points:</a:t>
            </a:r>
            <a:endParaRPr lang="en-US" sz="2800" dirty="0"/>
          </a:p>
        </p:txBody>
      </p:sp>
      <p:pic>
        <p:nvPicPr>
          <p:cNvPr id="3074" name="Picture 2" descr="http://phaedrusdeinus.org/svm-lightning/supportvecto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9400" y="4022271"/>
            <a:ext cx="3543300" cy="25309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443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1143000"/>
          </a:xfrm>
        </p:spPr>
        <p:txBody>
          <a:bodyPr/>
          <a:lstStyle/>
          <a:p>
            <a:r>
              <a:rPr lang="en-US" dirty="0" smtClean="0"/>
              <a:t>Classifier Evaluation Results</a:t>
            </a:r>
            <a:endParaRPr lang="en-US" dirty="0"/>
          </a:p>
        </p:txBody>
      </p:sp>
    </p:spTree>
    <p:extLst>
      <p:ext uri="{BB962C8B-B14F-4D97-AF65-F5344CB8AC3E}">
        <p14:creationId xmlns:p14="http://schemas.microsoft.com/office/powerpoint/2010/main" val="252214704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Training Datasets</a:t>
            </a:r>
            <a:endParaRPr lang="en-US" dirty="0"/>
          </a:p>
        </p:txBody>
      </p:sp>
      <p:sp>
        <p:nvSpPr>
          <p:cNvPr id="5" name="AutoShape 2" descr="https://mail-attachment.googleusercontent.com/attachment/u/0/?ui=2&amp;ik=169edcb630&amp;view=att&amp;th=13e054dcbf91c15e&amp;attid=0.2&amp;disp=inline&amp;realattid=f_hfhasduv1&amp;safe=1&amp;zw&amp;saduie=AG9B_P9NWXHK7xoaE90VDFygCPrg&amp;sadet=1365890264262&amp;sads=YfF66vf1xjVzyvx4Uvm-3I9ZTZ8"/>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https://mail-attachment.googleusercontent.com/attachment/u/0/?ui=2&amp;ik=169edcb630&amp;view=att&amp;th=13e054dcbf91c15e&amp;attid=0.2&amp;disp=inline&amp;realattid=f_hfhasduv1&amp;safe=1&amp;zw&amp;saduie=AG9B_P9NWXHK7xoaE90VDFygCPrg&amp;sadet=1365890264262&amp;sads=YfF66vf1xjVzyvx4Uvm-3I9ZTZ8"/>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57400"/>
            <a:ext cx="8210110" cy="2584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4097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 Evaluation Metrics</a:t>
            </a:r>
            <a:endParaRPr lang="en-US" dirty="0"/>
          </a:p>
        </p:txBody>
      </p:sp>
      <p:sp>
        <p:nvSpPr>
          <p:cNvPr id="3" name="Content Placeholder 2"/>
          <p:cNvSpPr>
            <a:spLocks noGrp="1"/>
          </p:cNvSpPr>
          <p:nvPr>
            <p:ph idx="1"/>
          </p:nvPr>
        </p:nvSpPr>
        <p:spPr/>
        <p:txBody>
          <a:bodyPr>
            <a:normAutofit/>
          </a:bodyPr>
          <a:lstStyle/>
          <a:p>
            <a:r>
              <a:rPr lang="en-US" sz="2400" dirty="0" smtClean="0"/>
              <a:t>Accuracy: Percentage of tweets correctly classified</a:t>
            </a:r>
          </a:p>
          <a:p>
            <a:endParaRPr lang="en-US" sz="2400" dirty="0" smtClean="0"/>
          </a:p>
          <a:p>
            <a:pPr marL="0" indent="0">
              <a:buNone/>
            </a:pPr>
            <a:endParaRPr lang="en-US" sz="2400" dirty="0"/>
          </a:p>
          <a:p>
            <a:r>
              <a:rPr lang="en-US" sz="2400" dirty="0" smtClean="0"/>
              <a:t>Precision: Correctly labeled sentiment over all tweets which are labeled that sentiment </a:t>
            </a:r>
          </a:p>
          <a:p>
            <a:endParaRPr lang="en-US" sz="2400" dirty="0"/>
          </a:p>
          <a:p>
            <a:endParaRPr lang="en-US" sz="2400" dirty="0" smtClean="0"/>
          </a:p>
          <a:p>
            <a:r>
              <a:rPr lang="en-US" sz="2400" dirty="0" smtClean="0"/>
              <a:t>Recall: Correctly labeled sentiment over all tweets which are truly that sentiment</a:t>
            </a:r>
            <a:endParaRPr lang="en-US" sz="24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2125766"/>
            <a:ext cx="3886200" cy="743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0" y="3810000"/>
            <a:ext cx="3049961" cy="743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2800" y="5486400"/>
            <a:ext cx="2450471" cy="743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423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Classifier Evaluation Metrics</a:t>
            </a:r>
            <a:endParaRPr lang="en-US" dirty="0"/>
          </a:p>
        </p:txBody>
      </p:sp>
      <p:sp>
        <p:nvSpPr>
          <p:cNvPr id="3" name="Content Placeholder 2"/>
          <p:cNvSpPr>
            <a:spLocks noGrp="1"/>
          </p:cNvSpPr>
          <p:nvPr>
            <p:ph idx="1"/>
          </p:nvPr>
        </p:nvSpPr>
        <p:spPr/>
        <p:txBody>
          <a:bodyPr/>
          <a:lstStyle/>
          <a:p>
            <a:r>
              <a:rPr lang="en-US" dirty="0" smtClean="0"/>
              <a:t>K – fold cross validation:</a:t>
            </a:r>
          </a:p>
          <a:p>
            <a:pPr lvl="1"/>
            <a:r>
              <a:rPr lang="en-US" dirty="0" smtClean="0"/>
              <a:t>Split dataset into </a:t>
            </a:r>
            <a:r>
              <a:rPr lang="en-US" i="1" dirty="0" smtClean="0">
                <a:solidFill>
                  <a:srgbClr val="FFC000"/>
                </a:solidFill>
              </a:rPr>
              <a:t>k</a:t>
            </a:r>
            <a:r>
              <a:rPr lang="en-US" i="1" dirty="0" smtClean="0"/>
              <a:t> </a:t>
            </a:r>
            <a:r>
              <a:rPr lang="en-US" dirty="0" smtClean="0"/>
              <a:t>equally sized subsets</a:t>
            </a:r>
          </a:p>
          <a:p>
            <a:pPr lvl="1"/>
            <a:r>
              <a:rPr lang="en-US" dirty="0" smtClean="0"/>
              <a:t>One set is set apart as a test set</a:t>
            </a:r>
          </a:p>
          <a:p>
            <a:pPr lvl="1"/>
            <a:r>
              <a:rPr lang="en-US" i="1" dirty="0" smtClean="0">
                <a:solidFill>
                  <a:srgbClr val="FFC000"/>
                </a:solidFill>
              </a:rPr>
              <a:t>k -1</a:t>
            </a:r>
            <a:r>
              <a:rPr lang="en-US" i="1" dirty="0" smtClean="0"/>
              <a:t> </a:t>
            </a:r>
            <a:r>
              <a:rPr lang="en-US" dirty="0" smtClean="0"/>
              <a:t>other sets used as training set</a:t>
            </a:r>
          </a:p>
          <a:p>
            <a:pPr lvl="1"/>
            <a:r>
              <a:rPr lang="en-US" dirty="0" smtClean="0"/>
              <a:t>Repeated </a:t>
            </a:r>
            <a:r>
              <a:rPr lang="en-US" i="1" dirty="0" smtClean="0">
                <a:solidFill>
                  <a:srgbClr val="FFC000"/>
                </a:solidFill>
              </a:rPr>
              <a:t>k</a:t>
            </a:r>
            <a:r>
              <a:rPr lang="en-US" dirty="0" smtClean="0"/>
              <a:t> times, with a different set </a:t>
            </a:r>
            <a:r>
              <a:rPr lang="en-US" dirty="0" err="1" smtClean="0"/>
              <a:t>set</a:t>
            </a:r>
            <a:r>
              <a:rPr lang="en-US" dirty="0" smtClean="0"/>
              <a:t> apart each time</a:t>
            </a:r>
          </a:p>
          <a:p>
            <a:pPr lvl="1"/>
            <a:r>
              <a:rPr lang="en-US" dirty="0" smtClean="0"/>
              <a:t>Average accuracies, precisions, and recalls reported </a:t>
            </a:r>
            <a:endParaRPr lang="en-US" dirty="0"/>
          </a:p>
        </p:txBody>
      </p:sp>
    </p:spTree>
    <p:extLst>
      <p:ext uri="{BB962C8B-B14F-4D97-AF65-F5344CB8AC3E}">
        <p14:creationId xmlns:p14="http://schemas.microsoft.com/office/powerpoint/2010/main" val="416209853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Naïve Bayes</a:t>
            </a:r>
            <a:endParaRPr lang="en-US" dirty="0">
              <a:solidFill>
                <a:srgbClr val="FFC000"/>
              </a:solidFill>
            </a:endParaRPr>
          </a:p>
        </p:txBody>
      </p:sp>
      <p:sp>
        <p:nvSpPr>
          <p:cNvPr id="5" name="Text Placeholder 4"/>
          <p:cNvSpPr>
            <a:spLocks noGrp="1"/>
          </p:cNvSpPr>
          <p:nvPr>
            <p:ph type="body" idx="1"/>
          </p:nvPr>
        </p:nvSpPr>
        <p:spPr/>
        <p:txBody>
          <a:bodyPr/>
          <a:lstStyle/>
          <a:p>
            <a:r>
              <a:rPr lang="en-US" dirty="0" smtClean="0"/>
              <a:t>Chi Squared Features</a:t>
            </a:r>
            <a:endParaRPr lang="en-US" dirty="0"/>
          </a:p>
        </p:txBody>
      </p:sp>
      <p:sp>
        <p:nvSpPr>
          <p:cNvPr id="6" name="Content Placeholder 5"/>
          <p:cNvSpPr>
            <a:spLocks noGrp="1"/>
          </p:cNvSpPr>
          <p:nvPr>
            <p:ph sz="half" idx="2"/>
          </p:nvPr>
        </p:nvSpPr>
        <p:spPr/>
        <p:txBody>
          <a:bodyPr/>
          <a:lstStyle/>
          <a:p>
            <a:r>
              <a:rPr lang="en-US" dirty="0" smtClean="0"/>
              <a:t>4-fold </a:t>
            </a:r>
            <a:r>
              <a:rPr lang="en-US" dirty="0"/>
              <a:t>cross </a:t>
            </a:r>
            <a:r>
              <a:rPr lang="en-US" dirty="0" smtClean="0"/>
              <a:t>validation</a:t>
            </a:r>
          </a:p>
          <a:p>
            <a:r>
              <a:rPr lang="en-US" dirty="0" smtClean="0"/>
              <a:t>Accuracy: </a:t>
            </a:r>
            <a:r>
              <a:rPr lang="en-US" dirty="0" smtClean="0">
                <a:solidFill>
                  <a:srgbClr val="FFC000"/>
                </a:solidFill>
              </a:rPr>
              <a:t>0.8373</a:t>
            </a:r>
          </a:p>
          <a:p>
            <a:r>
              <a:rPr lang="en-US" dirty="0" smtClean="0"/>
              <a:t>Positive Precision: </a:t>
            </a:r>
            <a:r>
              <a:rPr lang="en-US" dirty="0" smtClean="0">
                <a:solidFill>
                  <a:srgbClr val="FFC000"/>
                </a:solidFill>
              </a:rPr>
              <a:t>0.7419</a:t>
            </a:r>
          </a:p>
          <a:p>
            <a:r>
              <a:rPr lang="en-US" dirty="0" smtClean="0"/>
              <a:t>Positive Recall: </a:t>
            </a:r>
            <a:r>
              <a:rPr lang="en-US" dirty="0" smtClean="0">
                <a:solidFill>
                  <a:srgbClr val="FFC000"/>
                </a:solidFill>
              </a:rPr>
              <a:t>0.9912</a:t>
            </a:r>
          </a:p>
          <a:p>
            <a:r>
              <a:rPr lang="en-US" dirty="0" smtClean="0"/>
              <a:t>Negative Precision: </a:t>
            </a:r>
            <a:r>
              <a:rPr lang="en-US" dirty="0" smtClean="0">
                <a:solidFill>
                  <a:srgbClr val="FFC000"/>
                </a:solidFill>
              </a:rPr>
              <a:t>0.9874</a:t>
            </a:r>
          </a:p>
          <a:p>
            <a:r>
              <a:rPr lang="en-US" dirty="0" smtClean="0"/>
              <a:t>Negative Recall: </a:t>
            </a:r>
            <a:r>
              <a:rPr lang="en-US" dirty="0" smtClean="0">
                <a:solidFill>
                  <a:srgbClr val="FFC000"/>
                </a:solidFill>
              </a:rPr>
              <a:t>0.6667</a:t>
            </a:r>
          </a:p>
          <a:p>
            <a:pPr lvl="1"/>
            <a:endParaRPr lang="en-US" dirty="0" smtClean="0"/>
          </a:p>
          <a:p>
            <a:endParaRPr lang="en-US" dirty="0"/>
          </a:p>
        </p:txBody>
      </p:sp>
      <p:sp>
        <p:nvSpPr>
          <p:cNvPr id="7" name="Text Placeholder 6"/>
          <p:cNvSpPr>
            <a:spLocks noGrp="1"/>
          </p:cNvSpPr>
          <p:nvPr>
            <p:ph type="body" sz="quarter" idx="3"/>
          </p:nvPr>
        </p:nvSpPr>
        <p:spPr/>
        <p:txBody>
          <a:bodyPr/>
          <a:lstStyle/>
          <a:p>
            <a:r>
              <a:rPr lang="en-US" dirty="0" smtClean="0"/>
              <a:t>TF-IDF Features</a:t>
            </a:r>
            <a:endParaRPr lang="en-US" dirty="0"/>
          </a:p>
        </p:txBody>
      </p:sp>
      <p:sp>
        <p:nvSpPr>
          <p:cNvPr id="8" name="Content Placeholder 7"/>
          <p:cNvSpPr>
            <a:spLocks noGrp="1"/>
          </p:cNvSpPr>
          <p:nvPr>
            <p:ph sz="quarter" idx="4"/>
          </p:nvPr>
        </p:nvSpPr>
        <p:spPr/>
        <p:txBody>
          <a:bodyPr/>
          <a:lstStyle/>
          <a:p>
            <a:r>
              <a:rPr lang="en-US" dirty="0" smtClean="0"/>
              <a:t>4-fold cross validation</a:t>
            </a:r>
          </a:p>
          <a:p>
            <a:r>
              <a:rPr lang="en-US" dirty="0"/>
              <a:t>Accuracy: </a:t>
            </a:r>
            <a:r>
              <a:rPr lang="en-US" dirty="0" smtClean="0">
                <a:solidFill>
                  <a:srgbClr val="FFC000"/>
                </a:solidFill>
              </a:rPr>
              <a:t>0.8613</a:t>
            </a:r>
            <a:endParaRPr lang="en-US" dirty="0">
              <a:solidFill>
                <a:srgbClr val="FFC000"/>
              </a:solidFill>
            </a:endParaRPr>
          </a:p>
          <a:p>
            <a:r>
              <a:rPr lang="en-US" dirty="0"/>
              <a:t>Positive Precision</a:t>
            </a:r>
            <a:r>
              <a:rPr lang="en-US" dirty="0" smtClean="0"/>
              <a:t>: </a:t>
            </a:r>
            <a:r>
              <a:rPr lang="en-US" dirty="0" smtClean="0">
                <a:solidFill>
                  <a:srgbClr val="FFC000"/>
                </a:solidFill>
              </a:rPr>
              <a:t>0.7260</a:t>
            </a:r>
            <a:endParaRPr lang="en-US" dirty="0">
              <a:solidFill>
                <a:srgbClr val="FFC000"/>
              </a:solidFill>
            </a:endParaRPr>
          </a:p>
          <a:p>
            <a:r>
              <a:rPr lang="en-US" dirty="0"/>
              <a:t>Positive Recall: </a:t>
            </a:r>
            <a:r>
              <a:rPr lang="en-US" dirty="0" smtClean="0">
                <a:solidFill>
                  <a:srgbClr val="FFC000"/>
                </a:solidFill>
              </a:rPr>
              <a:t>0.9953</a:t>
            </a:r>
            <a:endParaRPr lang="en-US" dirty="0">
              <a:solidFill>
                <a:srgbClr val="FFC000"/>
              </a:solidFill>
            </a:endParaRPr>
          </a:p>
          <a:p>
            <a:r>
              <a:rPr lang="en-US" dirty="0"/>
              <a:t>Negative </a:t>
            </a:r>
            <a:r>
              <a:rPr lang="en-US" dirty="0" smtClean="0"/>
              <a:t>Precision: </a:t>
            </a:r>
            <a:r>
              <a:rPr lang="en-US" dirty="0" smtClean="0">
                <a:solidFill>
                  <a:srgbClr val="FFC000"/>
                </a:solidFill>
              </a:rPr>
              <a:t>0.9965</a:t>
            </a:r>
            <a:endParaRPr lang="en-US" dirty="0">
              <a:solidFill>
                <a:srgbClr val="FFC000"/>
              </a:solidFill>
            </a:endParaRPr>
          </a:p>
          <a:p>
            <a:r>
              <a:rPr lang="en-US" dirty="0"/>
              <a:t>Negative </a:t>
            </a:r>
            <a:r>
              <a:rPr lang="en-US" dirty="0" smtClean="0"/>
              <a:t>Recall: </a:t>
            </a:r>
            <a:r>
              <a:rPr lang="en-US" dirty="0" smtClean="0">
                <a:solidFill>
                  <a:srgbClr val="FFC000"/>
                </a:solidFill>
              </a:rPr>
              <a:t>0.7842</a:t>
            </a:r>
            <a:endParaRPr lang="en-US" dirty="0">
              <a:solidFill>
                <a:srgbClr val="FFC000"/>
              </a:solidFill>
            </a:endParaRPr>
          </a:p>
          <a:p>
            <a:pPr marL="0" indent="0">
              <a:buNone/>
            </a:pPr>
            <a:endParaRPr lang="en-US" dirty="0"/>
          </a:p>
        </p:txBody>
      </p:sp>
    </p:spTree>
    <p:extLst>
      <p:ext uri="{BB962C8B-B14F-4D97-AF65-F5344CB8AC3E}">
        <p14:creationId xmlns:p14="http://schemas.microsoft.com/office/powerpoint/2010/main" val="330047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Maximum Entropy</a:t>
            </a:r>
            <a:endParaRPr lang="en-US" dirty="0">
              <a:solidFill>
                <a:srgbClr val="FFC000"/>
              </a:solidFill>
            </a:endParaRPr>
          </a:p>
        </p:txBody>
      </p:sp>
      <p:sp>
        <p:nvSpPr>
          <p:cNvPr id="5" name="Text Placeholder 4"/>
          <p:cNvSpPr>
            <a:spLocks noGrp="1"/>
          </p:cNvSpPr>
          <p:nvPr>
            <p:ph type="body" idx="1"/>
          </p:nvPr>
        </p:nvSpPr>
        <p:spPr/>
        <p:txBody>
          <a:bodyPr/>
          <a:lstStyle/>
          <a:p>
            <a:r>
              <a:rPr lang="en-US" dirty="0" smtClean="0"/>
              <a:t>Chi Squared Features</a:t>
            </a:r>
            <a:endParaRPr lang="en-US" dirty="0"/>
          </a:p>
        </p:txBody>
      </p:sp>
      <p:sp>
        <p:nvSpPr>
          <p:cNvPr id="6" name="Content Placeholder 5"/>
          <p:cNvSpPr>
            <a:spLocks noGrp="1"/>
          </p:cNvSpPr>
          <p:nvPr>
            <p:ph sz="half" idx="2"/>
          </p:nvPr>
        </p:nvSpPr>
        <p:spPr/>
        <p:txBody>
          <a:bodyPr/>
          <a:lstStyle/>
          <a:p>
            <a:r>
              <a:rPr lang="en-US" dirty="0" smtClean="0"/>
              <a:t>4-fold </a:t>
            </a:r>
            <a:r>
              <a:rPr lang="en-US" dirty="0"/>
              <a:t>cross </a:t>
            </a:r>
            <a:r>
              <a:rPr lang="en-US" dirty="0" smtClean="0"/>
              <a:t>validation</a:t>
            </a:r>
          </a:p>
          <a:p>
            <a:r>
              <a:rPr lang="en-US" dirty="0" smtClean="0"/>
              <a:t>Accuracy: </a:t>
            </a:r>
            <a:r>
              <a:rPr lang="en-US" dirty="0" smtClean="0">
                <a:solidFill>
                  <a:srgbClr val="FFC000"/>
                </a:solidFill>
              </a:rPr>
              <a:t>0.8359</a:t>
            </a:r>
          </a:p>
          <a:p>
            <a:r>
              <a:rPr lang="en-US" dirty="0" smtClean="0"/>
              <a:t>Positive Precision: </a:t>
            </a:r>
            <a:r>
              <a:rPr lang="en-US" dirty="0" smtClean="0">
                <a:solidFill>
                  <a:srgbClr val="FFC000"/>
                </a:solidFill>
              </a:rPr>
              <a:t>0.7520</a:t>
            </a:r>
          </a:p>
          <a:p>
            <a:r>
              <a:rPr lang="en-US" dirty="0" smtClean="0"/>
              <a:t>Positive Recall: </a:t>
            </a:r>
            <a:r>
              <a:rPr lang="en-US" dirty="0" smtClean="0">
                <a:solidFill>
                  <a:srgbClr val="FFC000"/>
                </a:solidFill>
              </a:rPr>
              <a:t>0.9963</a:t>
            </a:r>
          </a:p>
          <a:p>
            <a:r>
              <a:rPr lang="en-US" dirty="0" smtClean="0"/>
              <a:t>Negative Precision: </a:t>
            </a:r>
            <a:r>
              <a:rPr lang="en-US" dirty="0" smtClean="0">
                <a:solidFill>
                  <a:srgbClr val="FFC000"/>
                </a:solidFill>
              </a:rPr>
              <a:t>0.9947</a:t>
            </a:r>
          </a:p>
          <a:p>
            <a:r>
              <a:rPr lang="en-US" dirty="0" smtClean="0"/>
              <a:t>Negative Recall: </a:t>
            </a:r>
            <a:r>
              <a:rPr lang="en-US" dirty="0" smtClean="0">
                <a:solidFill>
                  <a:srgbClr val="FFC000"/>
                </a:solidFill>
              </a:rPr>
              <a:t>0.6772</a:t>
            </a:r>
          </a:p>
          <a:p>
            <a:pPr lvl="1"/>
            <a:endParaRPr lang="en-US" dirty="0" smtClean="0"/>
          </a:p>
          <a:p>
            <a:endParaRPr lang="en-US" dirty="0"/>
          </a:p>
        </p:txBody>
      </p:sp>
      <p:sp>
        <p:nvSpPr>
          <p:cNvPr id="7" name="Text Placeholder 6"/>
          <p:cNvSpPr>
            <a:spLocks noGrp="1"/>
          </p:cNvSpPr>
          <p:nvPr>
            <p:ph type="body" sz="quarter" idx="3"/>
          </p:nvPr>
        </p:nvSpPr>
        <p:spPr/>
        <p:txBody>
          <a:bodyPr/>
          <a:lstStyle/>
          <a:p>
            <a:r>
              <a:rPr lang="en-US" dirty="0" smtClean="0"/>
              <a:t>TF-IDF Features</a:t>
            </a:r>
            <a:endParaRPr lang="en-US" dirty="0"/>
          </a:p>
        </p:txBody>
      </p:sp>
      <p:sp>
        <p:nvSpPr>
          <p:cNvPr id="8" name="Content Placeholder 7"/>
          <p:cNvSpPr>
            <a:spLocks noGrp="1"/>
          </p:cNvSpPr>
          <p:nvPr>
            <p:ph sz="quarter" idx="4"/>
          </p:nvPr>
        </p:nvSpPr>
        <p:spPr/>
        <p:txBody>
          <a:bodyPr/>
          <a:lstStyle/>
          <a:p>
            <a:r>
              <a:rPr lang="en-US" dirty="0" smtClean="0"/>
              <a:t>4-fold cross validation</a:t>
            </a:r>
          </a:p>
          <a:p>
            <a:r>
              <a:rPr lang="en-US" dirty="0"/>
              <a:t>Accuracy: </a:t>
            </a:r>
            <a:r>
              <a:rPr lang="en-US" dirty="0" smtClean="0">
                <a:solidFill>
                  <a:srgbClr val="FFC000"/>
                </a:solidFill>
              </a:rPr>
              <a:t>0.8313</a:t>
            </a:r>
            <a:endParaRPr lang="en-US" dirty="0">
              <a:solidFill>
                <a:srgbClr val="FFC000"/>
              </a:solidFill>
            </a:endParaRPr>
          </a:p>
          <a:p>
            <a:r>
              <a:rPr lang="en-US" dirty="0"/>
              <a:t>Positive Precision</a:t>
            </a:r>
            <a:r>
              <a:rPr lang="en-US" dirty="0" smtClean="0"/>
              <a:t>: </a:t>
            </a:r>
            <a:r>
              <a:rPr lang="en-US" dirty="0" smtClean="0">
                <a:solidFill>
                  <a:srgbClr val="FFC000"/>
                </a:solidFill>
              </a:rPr>
              <a:t>0.7408</a:t>
            </a:r>
            <a:endParaRPr lang="en-US" dirty="0">
              <a:solidFill>
                <a:srgbClr val="FFC000"/>
              </a:solidFill>
            </a:endParaRPr>
          </a:p>
          <a:p>
            <a:r>
              <a:rPr lang="en-US" dirty="0"/>
              <a:t>Positive Recall: </a:t>
            </a:r>
            <a:r>
              <a:rPr lang="en-US" dirty="0" smtClean="0"/>
              <a:t> </a:t>
            </a:r>
            <a:r>
              <a:rPr lang="en-US" dirty="0" smtClean="0">
                <a:solidFill>
                  <a:srgbClr val="FFC000"/>
                </a:solidFill>
              </a:rPr>
              <a:t>0.9882</a:t>
            </a:r>
            <a:endParaRPr lang="en-US" dirty="0">
              <a:solidFill>
                <a:srgbClr val="FFC000"/>
              </a:solidFill>
            </a:endParaRPr>
          </a:p>
          <a:p>
            <a:r>
              <a:rPr lang="en-US" dirty="0"/>
              <a:t>Negative </a:t>
            </a:r>
            <a:r>
              <a:rPr lang="en-US" dirty="0" smtClean="0"/>
              <a:t>Precision: </a:t>
            </a:r>
            <a:r>
              <a:rPr lang="en-US" dirty="0" smtClean="0">
                <a:solidFill>
                  <a:srgbClr val="FFC000"/>
                </a:solidFill>
              </a:rPr>
              <a:t>0.9813</a:t>
            </a:r>
            <a:endParaRPr lang="en-US" dirty="0">
              <a:solidFill>
                <a:srgbClr val="FFC000"/>
              </a:solidFill>
            </a:endParaRPr>
          </a:p>
          <a:p>
            <a:r>
              <a:rPr lang="en-US" dirty="0"/>
              <a:t>Negative </a:t>
            </a:r>
            <a:r>
              <a:rPr lang="en-US" dirty="0" smtClean="0"/>
              <a:t>Recall: </a:t>
            </a:r>
            <a:r>
              <a:rPr lang="en-US" dirty="0" smtClean="0">
                <a:solidFill>
                  <a:srgbClr val="FFC000"/>
                </a:solidFill>
              </a:rPr>
              <a:t>0.6423</a:t>
            </a:r>
            <a:endParaRPr lang="en-US" dirty="0">
              <a:solidFill>
                <a:srgbClr val="FFC000"/>
              </a:solidFill>
            </a:endParaRPr>
          </a:p>
          <a:p>
            <a:pPr marL="0" indent="0">
              <a:buNone/>
            </a:pPr>
            <a:endParaRPr lang="en-US" dirty="0"/>
          </a:p>
        </p:txBody>
      </p:sp>
    </p:spTree>
    <p:extLst>
      <p:ext uri="{BB962C8B-B14F-4D97-AF65-F5344CB8AC3E}">
        <p14:creationId xmlns:p14="http://schemas.microsoft.com/office/powerpoint/2010/main" val="28179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371600"/>
          </a:xfrm>
        </p:spPr>
        <p:txBody>
          <a:bodyPr>
            <a:normAutofit/>
          </a:bodyPr>
          <a:lstStyle/>
          <a:p>
            <a:pPr marL="0" indent="0"/>
            <a:r>
              <a:rPr lang="en-US" sz="4000" dirty="0" smtClean="0">
                <a:solidFill>
                  <a:schemeClr val="bg2"/>
                </a:solidFill>
              </a:rPr>
              <a:t>3 parts to project</a:t>
            </a:r>
            <a:endParaRPr lang="en-US" sz="5400" dirty="0">
              <a:solidFill>
                <a:srgbClr val="FFC000"/>
              </a:solidFill>
            </a:endParaRPr>
          </a:p>
        </p:txBody>
      </p:sp>
    </p:spTree>
    <p:extLst>
      <p:ext uri="{BB962C8B-B14F-4D97-AF65-F5344CB8AC3E}">
        <p14:creationId xmlns:p14="http://schemas.microsoft.com/office/powerpoint/2010/main" val="146497502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C000"/>
                </a:solidFill>
              </a:rPr>
              <a:t>Support Vector Machine</a:t>
            </a:r>
            <a:endParaRPr lang="en-US" dirty="0">
              <a:solidFill>
                <a:srgbClr val="FFC000"/>
              </a:solidFill>
            </a:endParaRPr>
          </a:p>
        </p:txBody>
      </p:sp>
      <p:sp>
        <p:nvSpPr>
          <p:cNvPr id="5" name="Text Placeholder 4"/>
          <p:cNvSpPr>
            <a:spLocks noGrp="1"/>
          </p:cNvSpPr>
          <p:nvPr>
            <p:ph type="body" idx="1"/>
          </p:nvPr>
        </p:nvSpPr>
        <p:spPr/>
        <p:txBody>
          <a:bodyPr/>
          <a:lstStyle/>
          <a:p>
            <a:r>
              <a:rPr lang="en-US" dirty="0" smtClean="0"/>
              <a:t>Chi Squared Features</a:t>
            </a:r>
            <a:endParaRPr lang="en-US" dirty="0"/>
          </a:p>
        </p:txBody>
      </p:sp>
      <p:sp>
        <p:nvSpPr>
          <p:cNvPr id="6" name="Content Placeholder 5"/>
          <p:cNvSpPr>
            <a:spLocks noGrp="1"/>
          </p:cNvSpPr>
          <p:nvPr>
            <p:ph sz="half" idx="2"/>
          </p:nvPr>
        </p:nvSpPr>
        <p:spPr/>
        <p:txBody>
          <a:bodyPr/>
          <a:lstStyle/>
          <a:p>
            <a:r>
              <a:rPr lang="en-US" dirty="0" smtClean="0"/>
              <a:t>4-fold </a:t>
            </a:r>
            <a:r>
              <a:rPr lang="en-US" dirty="0"/>
              <a:t>cross </a:t>
            </a:r>
            <a:r>
              <a:rPr lang="en-US" dirty="0" smtClean="0"/>
              <a:t>validation</a:t>
            </a:r>
          </a:p>
          <a:p>
            <a:r>
              <a:rPr lang="en-US" dirty="0" smtClean="0"/>
              <a:t>Accuracy: </a:t>
            </a:r>
            <a:r>
              <a:rPr lang="en-US" dirty="0" smtClean="0">
                <a:solidFill>
                  <a:srgbClr val="FFC000"/>
                </a:solidFill>
              </a:rPr>
              <a:t>0.8375</a:t>
            </a:r>
          </a:p>
          <a:p>
            <a:r>
              <a:rPr lang="en-US" dirty="0" smtClean="0"/>
              <a:t>Positive Precision: </a:t>
            </a:r>
            <a:r>
              <a:rPr lang="en-US" dirty="0" smtClean="0">
                <a:solidFill>
                  <a:srgbClr val="FFC000"/>
                </a:solidFill>
              </a:rPr>
              <a:t>0.9974</a:t>
            </a:r>
          </a:p>
          <a:p>
            <a:r>
              <a:rPr lang="en-US" dirty="0" smtClean="0"/>
              <a:t>Positive Recall: </a:t>
            </a:r>
            <a:r>
              <a:rPr lang="en-US" dirty="0" smtClean="0">
                <a:solidFill>
                  <a:srgbClr val="FFC000"/>
                </a:solidFill>
              </a:rPr>
              <a:t>0.6753</a:t>
            </a:r>
          </a:p>
          <a:p>
            <a:r>
              <a:rPr lang="en-US" dirty="0" smtClean="0"/>
              <a:t>Negative Precision: </a:t>
            </a:r>
            <a:r>
              <a:rPr lang="en-US" dirty="0" smtClean="0">
                <a:solidFill>
                  <a:srgbClr val="FFC000"/>
                </a:solidFill>
              </a:rPr>
              <a:t>0.7545</a:t>
            </a:r>
          </a:p>
          <a:p>
            <a:r>
              <a:rPr lang="en-US" dirty="0" smtClean="0"/>
              <a:t>Negative Recall: </a:t>
            </a:r>
            <a:r>
              <a:rPr lang="en-US" dirty="0" smtClean="0">
                <a:solidFill>
                  <a:srgbClr val="FFC000"/>
                </a:solidFill>
              </a:rPr>
              <a:t>0.9983</a:t>
            </a:r>
          </a:p>
          <a:p>
            <a:pPr lvl="1"/>
            <a:endParaRPr lang="en-US" dirty="0" smtClean="0"/>
          </a:p>
          <a:p>
            <a:endParaRPr lang="en-US" dirty="0"/>
          </a:p>
        </p:txBody>
      </p:sp>
      <p:sp>
        <p:nvSpPr>
          <p:cNvPr id="7" name="Text Placeholder 6"/>
          <p:cNvSpPr>
            <a:spLocks noGrp="1"/>
          </p:cNvSpPr>
          <p:nvPr>
            <p:ph type="body" sz="quarter" idx="3"/>
          </p:nvPr>
        </p:nvSpPr>
        <p:spPr/>
        <p:txBody>
          <a:bodyPr/>
          <a:lstStyle/>
          <a:p>
            <a:r>
              <a:rPr lang="en-US" dirty="0" smtClean="0"/>
              <a:t>TF-IDF Features</a:t>
            </a:r>
            <a:endParaRPr lang="en-US" dirty="0"/>
          </a:p>
        </p:txBody>
      </p:sp>
      <p:sp>
        <p:nvSpPr>
          <p:cNvPr id="8" name="Content Placeholder 7"/>
          <p:cNvSpPr>
            <a:spLocks noGrp="1"/>
          </p:cNvSpPr>
          <p:nvPr>
            <p:ph sz="quarter" idx="4"/>
          </p:nvPr>
        </p:nvSpPr>
        <p:spPr/>
        <p:txBody>
          <a:bodyPr/>
          <a:lstStyle/>
          <a:p>
            <a:r>
              <a:rPr lang="en-US" dirty="0" smtClean="0"/>
              <a:t>4-fold </a:t>
            </a:r>
            <a:r>
              <a:rPr lang="en-US" dirty="0"/>
              <a:t>cross validation</a:t>
            </a:r>
          </a:p>
          <a:p>
            <a:r>
              <a:rPr lang="en-US" dirty="0"/>
              <a:t>Accuracy: </a:t>
            </a:r>
            <a:r>
              <a:rPr lang="en-US" dirty="0">
                <a:solidFill>
                  <a:srgbClr val="FFC000"/>
                </a:solidFill>
              </a:rPr>
              <a:t>0.8729</a:t>
            </a:r>
          </a:p>
          <a:p>
            <a:r>
              <a:rPr lang="en-US" dirty="0"/>
              <a:t>Positive Precision: </a:t>
            </a:r>
            <a:r>
              <a:rPr lang="en-US" dirty="0">
                <a:solidFill>
                  <a:srgbClr val="FFC000"/>
                </a:solidFill>
              </a:rPr>
              <a:t>0.9891</a:t>
            </a:r>
          </a:p>
          <a:p>
            <a:r>
              <a:rPr lang="en-US" dirty="0"/>
              <a:t>Positive Recall: </a:t>
            </a:r>
            <a:r>
              <a:rPr lang="en-US" dirty="0">
                <a:solidFill>
                  <a:srgbClr val="FFC000"/>
                </a:solidFill>
              </a:rPr>
              <a:t>0.7766</a:t>
            </a:r>
          </a:p>
          <a:p>
            <a:r>
              <a:rPr lang="en-US" dirty="0"/>
              <a:t>Negative Precision: </a:t>
            </a:r>
            <a:r>
              <a:rPr lang="en-US" dirty="0">
                <a:solidFill>
                  <a:srgbClr val="FFC000"/>
                </a:solidFill>
              </a:rPr>
              <a:t>0.7294</a:t>
            </a:r>
          </a:p>
          <a:p>
            <a:r>
              <a:rPr lang="en-US" dirty="0"/>
              <a:t>Negative Recall: </a:t>
            </a:r>
            <a:r>
              <a:rPr lang="en-US" dirty="0">
                <a:solidFill>
                  <a:srgbClr val="FFC000"/>
                </a:solidFill>
              </a:rPr>
              <a:t>0.9859</a:t>
            </a:r>
          </a:p>
          <a:p>
            <a:pPr marL="0" indent="0">
              <a:buNone/>
            </a:pPr>
            <a:endParaRPr lang="en-US" dirty="0"/>
          </a:p>
        </p:txBody>
      </p:sp>
    </p:spTree>
    <p:extLst>
      <p:ext uri="{BB962C8B-B14F-4D97-AF65-F5344CB8AC3E}">
        <p14:creationId xmlns:p14="http://schemas.microsoft.com/office/powerpoint/2010/main" val="2817960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Results Summary – Chi Squared Test</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7225" y="2362200"/>
            <a:ext cx="7829550"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14311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Results Summary – TF-IDF</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7805170" cy="2167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253632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Discussion</a:t>
            </a:r>
            <a:endParaRPr lang="en-US" dirty="0"/>
          </a:p>
        </p:txBody>
      </p:sp>
      <p:sp>
        <p:nvSpPr>
          <p:cNvPr id="3" name="Content Placeholder 2"/>
          <p:cNvSpPr>
            <a:spLocks noGrp="1"/>
          </p:cNvSpPr>
          <p:nvPr>
            <p:ph idx="1"/>
          </p:nvPr>
        </p:nvSpPr>
        <p:spPr/>
        <p:txBody>
          <a:bodyPr/>
          <a:lstStyle/>
          <a:p>
            <a:r>
              <a:rPr lang="en-US" dirty="0" smtClean="0"/>
              <a:t>All techniques achieved better than 50% baseline classification, as expected</a:t>
            </a:r>
          </a:p>
          <a:p>
            <a:r>
              <a:rPr lang="en-US" dirty="0" smtClean="0"/>
              <a:t>SVM had the highest accuracy, then Naïve Bayes, then Maximum Entropy</a:t>
            </a:r>
          </a:p>
          <a:p>
            <a:r>
              <a:rPr lang="en-US" dirty="0" smtClean="0"/>
              <a:t>TF-IDF scoring performed better than Chi-squared test for best feature selection by a significant margin, except for Maximum Entropy</a:t>
            </a:r>
          </a:p>
          <a:p>
            <a:endParaRPr lang="en-US" dirty="0"/>
          </a:p>
        </p:txBody>
      </p:sp>
    </p:spTree>
    <p:extLst>
      <p:ext uri="{BB962C8B-B14F-4D97-AF65-F5344CB8AC3E}">
        <p14:creationId xmlns:p14="http://schemas.microsoft.com/office/powerpoint/2010/main" val="3853495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Discussion</a:t>
            </a:r>
            <a:endParaRPr lang="en-US" dirty="0"/>
          </a:p>
        </p:txBody>
      </p:sp>
      <p:sp>
        <p:nvSpPr>
          <p:cNvPr id="3" name="Content Placeholder 2"/>
          <p:cNvSpPr>
            <a:spLocks noGrp="1"/>
          </p:cNvSpPr>
          <p:nvPr>
            <p:ph idx="1"/>
          </p:nvPr>
        </p:nvSpPr>
        <p:spPr/>
        <p:txBody>
          <a:bodyPr/>
          <a:lstStyle/>
          <a:p>
            <a:r>
              <a:rPr lang="en-US" dirty="0" smtClean="0"/>
              <a:t>Positive precision and negative recall rates were lower for Naïve Bayes and Maximum Entropy Classifiers</a:t>
            </a:r>
          </a:p>
          <a:p>
            <a:r>
              <a:rPr lang="en-US" dirty="0" smtClean="0"/>
              <a:t>Positive recall and Negative precision rates lower for SVM</a:t>
            </a:r>
          </a:p>
          <a:p>
            <a:r>
              <a:rPr lang="en-US" dirty="0" smtClean="0"/>
              <a:t>SVM tended to label things more negatively, and Naïve Bayes and Maximum Entropy more positively.</a:t>
            </a:r>
          </a:p>
          <a:p>
            <a:endParaRPr lang="en-US" dirty="0"/>
          </a:p>
        </p:txBody>
      </p:sp>
    </p:spTree>
    <p:extLst>
      <p:ext uri="{BB962C8B-B14F-4D97-AF65-F5344CB8AC3E}">
        <p14:creationId xmlns:p14="http://schemas.microsoft.com/office/powerpoint/2010/main" val="4056313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143000"/>
          </a:xfrm>
        </p:spPr>
        <p:txBody>
          <a:bodyPr/>
          <a:lstStyle/>
          <a:p>
            <a:r>
              <a:rPr lang="en-US" dirty="0" smtClean="0">
                <a:solidFill>
                  <a:srgbClr val="FFC000"/>
                </a:solidFill>
              </a:rPr>
              <a:t>SVM + TF-IDF feature reduction</a:t>
            </a:r>
            <a:endParaRPr lang="en-US" dirty="0">
              <a:solidFill>
                <a:srgbClr val="FFC000"/>
              </a:solidFill>
            </a:endParaRPr>
          </a:p>
        </p:txBody>
      </p:sp>
    </p:spTree>
    <p:extLst>
      <p:ext uri="{BB962C8B-B14F-4D97-AF65-F5344CB8AC3E}">
        <p14:creationId xmlns:p14="http://schemas.microsoft.com/office/powerpoint/2010/main" val="35390853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Neutral Label</a:t>
            </a:r>
            <a:endParaRPr lang="en-US" dirty="0"/>
          </a:p>
        </p:txBody>
      </p:sp>
      <p:sp>
        <p:nvSpPr>
          <p:cNvPr id="3" name="Content Placeholder 2"/>
          <p:cNvSpPr>
            <a:spLocks noGrp="1"/>
          </p:cNvSpPr>
          <p:nvPr>
            <p:ph idx="1"/>
          </p:nvPr>
        </p:nvSpPr>
        <p:spPr/>
        <p:txBody>
          <a:bodyPr/>
          <a:lstStyle/>
          <a:p>
            <a:r>
              <a:rPr lang="en-US" dirty="0" smtClean="0"/>
              <a:t>Decided against using a ‘neutral’ label</a:t>
            </a:r>
          </a:p>
          <a:p>
            <a:r>
              <a:rPr lang="en-US" dirty="0" smtClean="0"/>
              <a:t>Difficult to build a ‘neutral’ set of training tweets, automatically</a:t>
            </a:r>
          </a:p>
          <a:p>
            <a:r>
              <a:rPr lang="en-US" dirty="0" smtClean="0"/>
              <a:t>In future, could consider scoring tweets on a scale rather than a assigning a sentiment polarity</a:t>
            </a:r>
          </a:p>
          <a:p>
            <a:pPr marL="0" indent="0">
              <a:buNone/>
            </a:pPr>
            <a:endParaRPr lang="en-US" dirty="0" smtClean="0"/>
          </a:p>
        </p:txBody>
      </p:sp>
    </p:spTree>
    <p:extLst>
      <p:ext uri="{BB962C8B-B14F-4D97-AF65-F5344CB8AC3E}">
        <p14:creationId xmlns:p14="http://schemas.microsoft.com/office/powerpoint/2010/main" val="2290564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2209800"/>
          </a:xfrm>
        </p:spPr>
        <p:txBody>
          <a:bodyPr>
            <a:normAutofit fontScale="90000"/>
          </a:bodyPr>
          <a:lstStyle/>
          <a:p>
            <a:r>
              <a:rPr lang="en-US" sz="2700" dirty="0" smtClean="0">
                <a:solidFill>
                  <a:schemeClr val="bg2"/>
                </a:solidFill>
              </a:rPr>
              <a:t>Secondary Goal:</a:t>
            </a:r>
            <a:r>
              <a:rPr lang="en-US" dirty="0"/>
              <a:t/>
            </a:r>
            <a:br>
              <a:rPr lang="en-US" dirty="0"/>
            </a:br>
            <a:r>
              <a:rPr lang="en-US" sz="4000" dirty="0">
                <a:solidFill>
                  <a:srgbClr val="FFC000"/>
                </a:solidFill>
              </a:rPr>
              <a:t>Correlate twitter sentiment with intra-day stock prices</a:t>
            </a:r>
            <a:r>
              <a:rPr lang="en-US" dirty="0"/>
              <a:t/>
            </a:r>
            <a:br>
              <a:rPr lang="en-US" dirty="0"/>
            </a:br>
            <a:endParaRPr lang="en-US" dirty="0">
              <a:solidFill>
                <a:srgbClr val="FFC000"/>
              </a:solidFill>
            </a:endParaRPr>
          </a:p>
        </p:txBody>
      </p:sp>
    </p:spTree>
    <p:extLst>
      <p:ext uri="{BB962C8B-B14F-4D97-AF65-F5344CB8AC3E}">
        <p14:creationId xmlns:p14="http://schemas.microsoft.com/office/powerpoint/2010/main" val="376784456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Exchange Traded Fund</a:t>
            </a:r>
            <a:endParaRPr lang="en-US" dirty="0"/>
          </a:p>
        </p:txBody>
      </p:sp>
      <p:sp>
        <p:nvSpPr>
          <p:cNvPr id="3" name="Content Placeholder 2"/>
          <p:cNvSpPr>
            <a:spLocks noGrp="1"/>
          </p:cNvSpPr>
          <p:nvPr>
            <p:ph idx="1"/>
          </p:nvPr>
        </p:nvSpPr>
        <p:spPr/>
        <p:txBody>
          <a:bodyPr/>
          <a:lstStyle/>
          <a:p>
            <a:r>
              <a:rPr lang="en-US" dirty="0" smtClean="0"/>
              <a:t>Investment funds traded on stock exchanges, like stocks</a:t>
            </a:r>
          </a:p>
          <a:p>
            <a:r>
              <a:rPr lang="en-US" dirty="0" smtClean="0"/>
              <a:t>Commonly follow an index of stocks</a:t>
            </a:r>
          </a:p>
          <a:p>
            <a:r>
              <a:rPr lang="en-US" dirty="0" smtClean="0"/>
              <a:t>Tracked 25 of the highest traded technology related ETFs</a:t>
            </a:r>
          </a:p>
          <a:p>
            <a:r>
              <a:rPr lang="en-US" dirty="0" smtClean="0"/>
              <a:t>Assumed to be a good representation of the technology industry </a:t>
            </a:r>
            <a:endParaRPr lang="en-US" dirty="0"/>
          </a:p>
        </p:txBody>
      </p:sp>
    </p:spTree>
    <p:extLst>
      <p:ext uri="{BB962C8B-B14F-4D97-AF65-F5344CB8AC3E}">
        <p14:creationId xmlns:p14="http://schemas.microsoft.com/office/powerpoint/2010/main" val="265270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ETF List</a:t>
            </a:r>
            <a:endParaRPr lang="en-US" dirty="0"/>
          </a:p>
        </p:txBody>
      </p:sp>
      <p:sp>
        <p:nvSpPr>
          <p:cNvPr id="3" name="Content Placeholder 2"/>
          <p:cNvSpPr>
            <a:spLocks noGrp="1"/>
          </p:cNvSpPr>
          <p:nvPr>
            <p:ph idx="1"/>
          </p:nvPr>
        </p:nvSpPr>
        <p:spPr/>
        <p:txBody>
          <a:bodyPr>
            <a:normAutofit/>
          </a:bodyPr>
          <a:lstStyle/>
          <a:p>
            <a:pPr marL="0" indent="0" algn="ctr">
              <a:buNone/>
            </a:pPr>
            <a:r>
              <a:rPr lang="en-US" sz="4000" dirty="0" smtClean="0"/>
              <a:t>XLK, VGT, IYW, FDN, IGV, IXN, IGM, IGN, SMH, SOXX, FXL, MTK, TECL, QTEC, PSCT, RYT, SKYY, SOXL, ROM, TDIV, RNQI, XSD, PSJ, SOXS, USD</a:t>
            </a:r>
            <a:endParaRPr lang="en-US" sz="4000" dirty="0"/>
          </a:p>
        </p:txBody>
      </p:sp>
    </p:spTree>
    <p:extLst>
      <p:ext uri="{BB962C8B-B14F-4D97-AF65-F5344CB8AC3E}">
        <p14:creationId xmlns:p14="http://schemas.microsoft.com/office/powerpoint/2010/main" val="18202451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14600"/>
            <a:ext cx="8229600" cy="1371600"/>
          </a:xfrm>
        </p:spPr>
        <p:txBody>
          <a:bodyPr>
            <a:normAutofit fontScale="90000"/>
          </a:bodyPr>
          <a:lstStyle/>
          <a:p>
            <a:pPr marL="0" indent="0"/>
            <a:r>
              <a:rPr lang="en-US" sz="2700" dirty="0" smtClean="0">
                <a:solidFill>
                  <a:schemeClr val="bg2"/>
                </a:solidFill>
              </a:rPr>
              <a:t>Primary Goal:</a:t>
            </a:r>
            <a:r>
              <a:rPr lang="en-US" dirty="0" smtClean="0"/>
              <a:t/>
            </a:r>
            <a:br>
              <a:rPr lang="en-US" dirty="0" smtClean="0"/>
            </a:br>
            <a:r>
              <a:rPr lang="en-US" sz="3600" dirty="0">
                <a:solidFill>
                  <a:srgbClr val="FFC000"/>
                </a:solidFill>
              </a:rPr>
              <a:t>Investigate and analyze three machine learning techniques for classifying tweets by sentiment. </a:t>
            </a:r>
          </a:p>
        </p:txBody>
      </p:sp>
    </p:spTree>
    <p:extLst>
      <p:ext uri="{BB962C8B-B14F-4D97-AF65-F5344CB8AC3E}">
        <p14:creationId xmlns:p14="http://schemas.microsoft.com/office/powerpoint/2010/main" val="471787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Stock Mining</a:t>
            </a:r>
            <a:endParaRPr lang="en-US" dirty="0"/>
          </a:p>
        </p:txBody>
      </p:sp>
      <p:sp>
        <p:nvSpPr>
          <p:cNvPr id="3" name="Content Placeholder 2"/>
          <p:cNvSpPr>
            <a:spLocks noGrp="1"/>
          </p:cNvSpPr>
          <p:nvPr>
            <p:ph idx="1"/>
          </p:nvPr>
        </p:nvSpPr>
        <p:spPr/>
        <p:txBody>
          <a:bodyPr>
            <a:normAutofit/>
          </a:bodyPr>
          <a:lstStyle/>
          <a:p>
            <a:r>
              <a:rPr lang="en-US" dirty="0" smtClean="0"/>
              <a:t>Used Yahoo Finance REST API</a:t>
            </a:r>
          </a:p>
          <a:p>
            <a:r>
              <a:rPr lang="en-US" dirty="0" smtClean="0"/>
              <a:t>Collected minute by minute stock price data on ETFs</a:t>
            </a:r>
          </a:p>
          <a:p>
            <a:r>
              <a:rPr lang="en-US" dirty="0" smtClean="0"/>
              <a:t>Collected data only during market hours:</a:t>
            </a:r>
          </a:p>
          <a:p>
            <a:pPr marL="457200" lvl="1" indent="0">
              <a:buNone/>
            </a:pPr>
            <a:r>
              <a:rPr lang="en-US" sz="3200" dirty="0" smtClean="0">
                <a:solidFill>
                  <a:srgbClr val="FFC000"/>
                </a:solidFill>
              </a:rPr>
              <a:t>		8:30 AM – 3:00 PM (CST)</a:t>
            </a:r>
          </a:p>
          <a:p>
            <a:r>
              <a:rPr lang="en-US" dirty="0" smtClean="0"/>
              <a:t>Stored data in </a:t>
            </a:r>
            <a:r>
              <a:rPr lang="en-US" dirty="0" err="1" smtClean="0"/>
              <a:t>MongoDB</a:t>
            </a:r>
            <a:r>
              <a:rPr lang="en-US" dirty="0" smtClean="0"/>
              <a:t>, with timestamp</a:t>
            </a:r>
          </a:p>
          <a:p>
            <a:endParaRPr lang="en-US" dirty="0" smtClean="0"/>
          </a:p>
        </p:txBody>
      </p:sp>
    </p:spTree>
    <p:extLst>
      <p:ext uri="{BB962C8B-B14F-4D97-AF65-F5344CB8AC3E}">
        <p14:creationId xmlns:p14="http://schemas.microsoft.com/office/powerpoint/2010/main" val="1433794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Tweet Mining</a:t>
            </a:r>
            <a:endParaRPr lang="en-US" dirty="0"/>
          </a:p>
        </p:txBody>
      </p:sp>
      <p:sp>
        <p:nvSpPr>
          <p:cNvPr id="3" name="Content Placeholder 2"/>
          <p:cNvSpPr>
            <a:spLocks noGrp="1"/>
          </p:cNvSpPr>
          <p:nvPr>
            <p:ph idx="1"/>
          </p:nvPr>
        </p:nvSpPr>
        <p:spPr/>
        <p:txBody>
          <a:bodyPr>
            <a:noAutofit/>
          </a:bodyPr>
          <a:lstStyle/>
          <a:p>
            <a:r>
              <a:rPr lang="en-US" dirty="0" smtClean="0"/>
              <a:t>Similar to training data collection, used Twitter Search API</a:t>
            </a:r>
          </a:p>
          <a:p>
            <a:r>
              <a:rPr lang="en-US" dirty="0" smtClean="0"/>
              <a:t>Search Query: </a:t>
            </a:r>
          </a:p>
          <a:p>
            <a:pPr marL="457200" lvl="1" indent="0">
              <a:buNone/>
            </a:pPr>
            <a:r>
              <a:rPr lang="en-US" sz="3200" b="1" dirty="0" smtClean="0">
                <a:solidFill>
                  <a:srgbClr val="FFC000"/>
                </a:solidFill>
              </a:rPr>
              <a:t>	“</a:t>
            </a:r>
            <a:r>
              <a:rPr lang="en-US" sz="3200" dirty="0" smtClean="0">
                <a:solidFill>
                  <a:srgbClr val="FFC000"/>
                </a:solidFill>
              </a:rPr>
              <a:t>Technology OR Stocks”</a:t>
            </a:r>
          </a:p>
          <a:p>
            <a:r>
              <a:rPr lang="en-US" dirty="0" smtClean="0"/>
              <a:t>Collected data only during market hours:</a:t>
            </a:r>
          </a:p>
          <a:p>
            <a:pPr marL="914400" lvl="2" indent="0">
              <a:buNone/>
            </a:pPr>
            <a:r>
              <a:rPr lang="en-US" sz="3200" dirty="0">
                <a:solidFill>
                  <a:srgbClr val="FFC000"/>
                </a:solidFill>
              </a:rPr>
              <a:t>8:30 AM – 3:00 PM (CST</a:t>
            </a:r>
            <a:r>
              <a:rPr lang="en-US" sz="3200" dirty="0" smtClean="0">
                <a:solidFill>
                  <a:srgbClr val="FFC000"/>
                </a:solidFill>
              </a:rPr>
              <a:t>)</a:t>
            </a:r>
            <a:endParaRPr lang="en-US" sz="3200" dirty="0" smtClean="0"/>
          </a:p>
          <a:p>
            <a:r>
              <a:rPr lang="en-US" dirty="0"/>
              <a:t>Stored data in </a:t>
            </a:r>
            <a:r>
              <a:rPr lang="en-US" dirty="0" err="1"/>
              <a:t>MongoDB</a:t>
            </a:r>
            <a:r>
              <a:rPr lang="en-US" dirty="0"/>
              <a:t>, with </a:t>
            </a:r>
            <a:r>
              <a:rPr lang="en-US" dirty="0" smtClean="0"/>
              <a:t>timestamp</a:t>
            </a:r>
            <a:endParaRPr lang="en-US" dirty="0"/>
          </a:p>
          <a:p>
            <a:pPr marL="457200" lvl="1" indent="0">
              <a:buNone/>
            </a:pPr>
            <a:r>
              <a:rPr lang="en-US" sz="3200" dirty="0">
                <a:solidFill>
                  <a:srgbClr val="FFC000"/>
                </a:solidFill>
              </a:rPr>
              <a:t>		</a:t>
            </a:r>
            <a:endParaRPr lang="en-US" sz="3200" dirty="0" smtClean="0">
              <a:solidFill>
                <a:srgbClr val="FFC000"/>
              </a:solidFill>
            </a:endParaRPr>
          </a:p>
        </p:txBody>
      </p:sp>
    </p:spTree>
    <p:extLst>
      <p:ext uri="{BB962C8B-B14F-4D97-AF65-F5344CB8AC3E}">
        <p14:creationId xmlns:p14="http://schemas.microsoft.com/office/powerpoint/2010/main" val="37824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normAutofit fontScale="92500"/>
          </a:bodyPr>
          <a:lstStyle/>
          <a:p>
            <a:pPr marL="514350" indent="-514350">
              <a:buAutoNum type="arabicPeriod"/>
            </a:pPr>
            <a:r>
              <a:rPr lang="en-US" dirty="0" smtClean="0"/>
              <a:t>Associate each tweet and each stock price with a timestamp, to the closest minute, </a:t>
            </a:r>
            <a:r>
              <a:rPr lang="en-US" i="1" dirty="0" smtClean="0">
                <a:solidFill>
                  <a:srgbClr val="FFC000"/>
                </a:solidFill>
              </a:rPr>
              <a:t>m</a:t>
            </a:r>
          </a:p>
          <a:p>
            <a:pPr marL="514350" indent="-514350">
              <a:buAutoNum type="arabicPeriod"/>
            </a:pPr>
            <a:r>
              <a:rPr lang="en-US" dirty="0" smtClean="0"/>
              <a:t>For each minute, </a:t>
            </a:r>
            <a:r>
              <a:rPr lang="en-US" i="1" dirty="0" smtClean="0">
                <a:solidFill>
                  <a:srgbClr val="FFC000"/>
                </a:solidFill>
              </a:rPr>
              <a:t>m</a:t>
            </a:r>
            <a:r>
              <a:rPr lang="en-US" i="1" dirty="0" smtClean="0"/>
              <a:t>, </a:t>
            </a:r>
            <a:r>
              <a:rPr lang="en-US" dirty="0" smtClean="0"/>
              <a:t>compute sentiment score</a:t>
            </a:r>
          </a:p>
          <a:p>
            <a:pPr marL="514350" indent="-514350">
              <a:buAutoNum type="arabicPeriod"/>
            </a:pPr>
            <a:r>
              <a:rPr lang="en-US" dirty="0" smtClean="0"/>
              <a:t>Normalize both sentiment score and stock price</a:t>
            </a:r>
          </a:p>
          <a:p>
            <a:pPr marL="514350" indent="-514350">
              <a:buAutoNum type="arabicPeriod"/>
            </a:pPr>
            <a:r>
              <a:rPr lang="en-US" dirty="0" smtClean="0"/>
              <a:t>Choose a set of lag values, </a:t>
            </a:r>
            <a:r>
              <a:rPr lang="en-US" i="1" dirty="0" smtClean="0">
                <a:solidFill>
                  <a:srgbClr val="FFC000"/>
                </a:solidFill>
              </a:rPr>
              <a:t>l</a:t>
            </a:r>
            <a:r>
              <a:rPr lang="en-US" dirty="0" smtClean="0"/>
              <a:t>, to iterate through.</a:t>
            </a:r>
          </a:p>
          <a:p>
            <a:pPr marL="514350" indent="-514350">
              <a:buAutoNum type="arabicPeriod"/>
            </a:pPr>
            <a:r>
              <a:rPr lang="en-US" dirty="0" smtClean="0"/>
              <a:t>For each lag value, compute correlation between sentiment score and stock price</a:t>
            </a:r>
          </a:p>
        </p:txBody>
      </p:sp>
    </p:spTree>
    <p:extLst>
      <p:ext uri="{BB962C8B-B14F-4D97-AF65-F5344CB8AC3E}">
        <p14:creationId xmlns:p14="http://schemas.microsoft.com/office/powerpoint/2010/main" val="3689057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Lag Value</a:t>
            </a:r>
            <a:endParaRPr lang="en-US" dirty="0"/>
          </a:p>
        </p:txBody>
      </p:sp>
      <p:sp>
        <p:nvSpPr>
          <p:cNvPr id="3" name="Content Placeholder 2"/>
          <p:cNvSpPr>
            <a:spLocks noGrp="1"/>
          </p:cNvSpPr>
          <p:nvPr>
            <p:ph idx="1"/>
          </p:nvPr>
        </p:nvSpPr>
        <p:spPr/>
        <p:txBody>
          <a:bodyPr>
            <a:normAutofit lnSpcReduction="10000"/>
          </a:bodyPr>
          <a:lstStyle/>
          <a:p>
            <a:r>
              <a:rPr lang="en-US" dirty="0" smtClean="0"/>
              <a:t>Tweet score and stock price time series were lagged by a certain value to account for any effect time difference</a:t>
            </a:r>
          </a:p>
          <a:p>
            <a:r>
              <a:rPr lang="en-US" dirty="0" smtClean="0"/>
              <a:t>Yahoo stock prices inherently lagged 15 minutes</a:t>
            </a:r>
          </a:p>
          <a:p>
            <a:r>
              <a:rPr lang="en-US" dirty="0" smtClean="0"/>
              <a:t>Allows us to search for lag values with the highest correlation</a:t>
            </a:r>
          </a:p>
          <a:p>
            <a:r>
              <a:rPr lang="en-US" dirty="0" smtClean="0"/>
              <a:t>Iterated through various lag values:</a:t>
            </a:r>
          </a:p>
          <a:p>
            <a:pPr marL="457200" lvl="1" indent="0">
              <a:buNone/>
            </a:pPr>
            <a:r>
              <a:rPr lang="en-US" dirty="0" smtClean="0">
                <a:solidFill>
                  <a:srgbClr val="FFC000"/>
                </a:solidFill>
              </a:rPr>
              <a:t>	0, 10, 20, 30, 40, 50, 60, 70, 80, 90 minutes</a:t>
            </a:r>
            <a:endParaRPr lang="en-US" dirty="0">
              <a:solidFill>
                <a:srgbClr val="FFC000"/>
              </a:solidFill>
            </a:endParaRPr>
          </a:p>
        </p:txBody>
      </p:sp>
    </p:spTree>
    <p:extLst>
      <p:ext uri="{BB962C8B-B14F-4D97-AF65-F5344CB8AC3E}">
        <p14:creationId xmlns:p14="http://schemas.microsoft.com/office/powerpoint/2010/main" val="25050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a:t>
            </a:r>
            <a:endParaRPr lang="en-US" dirty="0"/>
          </a:p>
        </p:txBody>
      </p:sp>
      <p:sp>
        <p:nvSpPr>
          <p:cNvPr id="3" name="Content Placeholder 2"/>
          <p:cNvSpPr>
            <a:spLocks noGrp="1"/>
          </p:cNvSpPr>
          <p:nvPr>
            <p:ph idx="1"/>
          </p:nvPr>
        </p:nvSpPr>
        <p:spPr/>
        <p:txBody>
          <a:bodyPr/>
          <a:lstStyle/>
          <a:p>
            <a:pPr marL="0" indent="0">
              <a:buNone/>
            </a:pPr>
            <a:r>
              <a:rPr lang="en-US" dirty="0" smtClean="0"/>
              <a:t>Pearson Correlation:</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995613"/>
            <a:ext cx="3628553" cy="17287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778763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Intra-day Correlation Results</a:t>
            </a:r>
            <a:endParaRPr lang="en-US" dirty="0"/>
          </a:p>
        </p:txBody>
      </p:sp>
      <p:sp>
        <p:nvSpPr>
          <p:cNvPr id="3" name="Content Placeholder 2"/>
          <p:cNvSpPr>
            <a:spLocks noGrp="1"/>
          </p:cNvSpPr>
          <p:nvPr>
            <p:ph idx="1"/>
          </p:nvPr>
        </p:nvSpPr>
        <p:spPr/>
        <p:txBody>
          <a:bodyPr/>
          <a:lstStyle/>
          <a:p>
            <a:r>
              <a:rPr lang="en-US" dirty="0" smtClean="0"/>
              <a:t>For all ETFs tested, almost no correlation between tweet sentiment and stock price</a:t>
            </a:r>
          </a:p>
          <a:p>
            <a:r>
              <a:rPr lang="en-US" dirty="0" smtClean="0"/>
              <a:t>No Pearson correlation values for any lag exceeded 0.1. </a:t>
            </a:r>
          </a:p>
          <a:p>
            <a:r>
              <a:rPr lang="en-US" dirty="0" smtClean="0"/>
              <a:t>High volatility in stock sentiment scores, but little change in stock price over the course of a day</a:t>
            </a:r>
            <a:endParaRPr lang="en-US" dirty="0"/>
          </a:p>
        </p:txBody>
      </p:sp>
    </p:spTree>
    <p:extLst>
      <p:ext uri="{BB962C8B-B14F-4D97-AF65-F5344CB8AC3E}">
        <p14:creationId xmlns:p14="http://schemas.microsoft.com/office/powerpoint/2010/main" val="4261277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lnSpcReduction="10000"/>
          </a:bodyPr>
          <a:lstStyle/>
          <a:p>
            <a:r>
              <a:rPr lang="en-US" dirty="0" smtClean="0"/>
              <a:t>Results were not surprising, as effective capturing of twitter sentiment requires larger time granularities. </a:t>
            </a:r>
          </a:p>
          <a:p>
            <a:r>
              <a:rPr lang="en-US" dirty="0" smtClean="0"/>
              <a:t>Not enough variance in ETF price throughout a day- instead, need to look at a longer time scale, over months or years. </a:t>
            </a:r>
          </a:p>
          <a:p>
            <a:r>
              <a:rPr lang="en-US" dirty="0" smtClean="0"/>
              <a:t>Need more tweets per minute to compute a better score at a small granularity, but rate limited</a:t>
            </a:r>
            <a:endParaRPr lang="en-US" dirty="0"/>
          </a:p>
        </p:txBody>
      </p:sp>
    </p:spTree>
    <p:extLst>
      <p:ext uri="{BB962C8B-B14F-4D97-AF65-F5344CB8AC3E}">
        <p14:creationId xmlns:p14="http://schemas.microsoft.com/office/powerpoint/2010/main" val="1781836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3048000"/>
          </a:xfrm>
        </p:spPr>
        <p:txBody>
          <a:bodyPr>
            <a:normAutofit/>
          </a:bodyPr>
          <a:lstStyle/>
          <a:p>
            <a:r>
              <a:rPr lang="en-US" sz="2700" dirty="0" smtClean="0">
                <a:solidFill>
                  <a:schemeClr val="bg2"/>
                </a:solidFill>
              </a:rPr>
              <a:t>Secondary Goal:</a:t>
            </a:r>
            <a:r>
              <a:rPr lang="en-US" dirty="0"/>
              <a:t/>
            </a:r>
            <a:br>
              <a:rPr lang="en-US" dirty="0"/>
            </a:br>
            <a:r>
              <a:rPr lang="en-US" sz="3200" dirty="0">
                <a:solidFill>
                  <a:srgbClr val="FFC000"/>
                </a:solidFill>
              </a:rPr>
              <a:t>Significant Keyword Discovery: Look for Twitter keywords that are </a:t>
            </a:r>
            <a:r>
              <a:rPr lang="en-US" sz="3200" dirty="0" smtClean="0">
                <a:solidFill>
                  <a:srgbClr val="FFC000"/>
                </a:solidFill>
              </a:rPr>
              <a:t>correlated </a:t>
            </a:r>
            <a:r>
              <a:rPr lang="en-US" sz="3200" dirty="0">
                <a:solidFill>
                  <a:srgbClr val="FFC000"/>
                </a:solidFill>
              </a:rPr>
              <a:t>with stock price change </a:t>
            </a:r>
            <a:r>
              <a:rPr lang="en-US" dirty="0"/>
              <a:t/>
            </a:r>
            <a:br>
              <a:rPr lang="en-US" dirty="0"/>
            </a:br>
            <a:endParaRPr lang="en-US" dirty="0">
              <a:solidFill>
                <a:srgbClr val="FFC000"/>
              </a:solidFill>
            </a:endParaRPr>
          </a:p>
        </p:txBody>
      </p:sp>
    </p:spTree>
    <p:extLst>
      <p:ext uri="{BB962C8B-B14F-4D97-AF65-F5344CB8AC3E}">
        <p14:creationId xmlns:p14="http://schemas.microsoft.com/office/powerpoint/2010/main" val="284679798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Significant Keyword Correlation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With stock data and tweet texts, we can associate words with stock price changes to discover information</a:t>
            </a:r>
          </a:p>
          <a:p>
            <a:r>
              <a:rPr lang="en-US" dirty="0" smtClean="0"/>
              <a:t>Useful to discover which keywords in tweets are most correlated with stock price increases and decreases. </a:t>
            </a:r>
          </a:p>
          <a:p>
            <a:r>
              <a:rPr lang="en-US" dirty="0" smtClean="0"/>
              <a:t>After-the-fact information useful for future studies</a:t>
            </a:r>
          </a:p>
          <a:p>
            <a:r>
              <a:rPr lang="en-US" dirty="0"/>
              <a:t>Used same lag values as correlation</a:t>
            </a:r>
          </a:p>
          <a:p>
            <a:pPr marL="400050" lvl="2" indent="0">
              <a:buNone/>
            </a:pPr>
            <a:r>
              <a:rPr lang="en-US" dirty="0">
                <a:solidFill>
                  <a:srgbClr val="FFC000"/>
                </a:solidFill>
              </a:rPr>
              <a:t>	</a:t>
            </a:r>
            <a:r>
              <a:rPr lang="en-US" sz="2800" dirty="0">
                <a:solidFill>
                  <a:srgbClr val="FFC000"/>
                </a:solidFill>
              </a:rPr>
              <a:t>0, 10, 20, 30, 40, 50, 60, 70, 80, 90 minutes</a:t>
            </a:r>
          </a:p>
          <a:p>
            <a:endParaRPr lang="en-US" dirty="0" smtClean="0"/>
          </a:p>
        </p:txBody>
      </p:sp>
    </p:spTree>
    <p:extLst>
      <p:ext uri="{BB962C8B-B14F-4D97-AF65-F5344CB8AC3E}">
        <p14:creationId xmlns:p14="http://schemas.microsoft.com/office/powerpoint/2010/main" val="2678220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normAutofit fontScale="85000" lnSpcReduction="20000"/>
          </a:bodyPr>
          <a:lstStyle/>
          <a:p>
            <a:pPr marL="514350" indent="-514350">
              <a:buAutoNum type="arabicPeriod"/>
            </a:pPr>
            <a:r>
              <a:rPr lang="en-US" dirty="0" smtClean="0"/>
              <a:t>Associate each tweet and each stock price with a timestamp, to the closest minute</a:t>
            </a:r>
          </a:p>
          <a:p>
            <a:pPr marL="514350" indent="-514350">
              <a:buAutoNum type="arabicPeriod"/>
            </a:pPr>
            <a:r>
              <a:rPr lang="en-US" dirty="0" smtClean="0"/>
              <a:t>Choose a set of lag values, </a:t>
            </a:r>
            <a:r>
              <a:rPr lang="en-US" i="1" dirty="0" smtClean="0">
                <a:solidFill>
                  <a:srgbClr val="FFC000"/>
                </a:solidFill>
              </a:rPr>
              <a:t>l</a:t>
            </a:r>
            <a:r>
              <a:rPr lang="en-US" dirty="0" smtClean="0"/>
              <a:t>, to iterate through</a:t>
            </a:r>
          </a:p>
          <a:p>
            <a:pPr marL="514350" indent="-514350">
              <a:buAutoNum type="arabicPeriod"/>
            </a:pPr>
            <a:r>
              <a:rPr lang="en-US" dirty="0" smtClean="0"/>
              <a:t>Initialize a dictionary which will map individual word scores to a score for every minute, </a:t>
            </a:r>
            <a:r>
              <a:rPr lang="en-US" i="1" dirty="0" smtClean="0">
                <a:solidFill>
                  <a:srgbClr val="FFC000"/>
                </a:solidFill>
              </a:rPr>
              <a:t>m</a:t>
            </a:r>
            <a:r>
              <a:rPr lang="en-US" i="1" dirty="0" smtClean="0"/>
              <a:t>. </a:t>
            </a:r>
            <a:endParaRPr lang="en-US" dirty="0"/>
          </a:p>
          <a:p>
            <a:pPr marL="514350" indent="-514350">
              <a:buAutoNum type="arabicPeriod"/>
            </a:pPr>
            <a:r>
              <a:rPr lang="en-US" dirty="0" smtClean="0"/>
              <a:t>For each minute </a:t>
            </a:r>
            <a:r>
              <a:rPr lang="en-US" i="1" dirty="0" smtClean="0">
                <a:solidFill>
                  <a:srgbClr val="FFC000"/>
                </a:solidFill>
              </a:rPr>
              <a:t>m</a:t>
            </a:r>
            <a:r>
              <a:rPr lang="en-US" dirty="0" smtClean="0"/>
              <a:t>, compute the difference, </a:t>
            </a:r>
            <a:r>
              <a:rPr lang="en-US" i="1" dirty="0" smtClean="0">
                <a:solidFill>
                  <a:srgbClr val="FFC000"/>
                </a:solidFill>
              </a:rPr>
              <a:t>d</a:t>
            </a:r>
            <a:r>
              <a:rPr lang="en-US" i="1" dirty="0" smtClean="0"/>
              <a:t>, </a:t>
            </a:r>
            <a:r>
              <a:rPr lang="en-US" dirty="0" smtClean="0"/>
              <a:t>between the current stock price and the stock price after a certain lag.</a:t>
            </a:r>
          </a:p>
          <a:p>
            <a:pPr marL="514350" indent="-514350">
              <a:buAutoNum type="arabicPeriod"/>
            </a:pPr>
            <a:r>
              <a:rPr lang="en-US" dirty="0" smtClean="0"/>
              <a:t>Add </a:t>
            </a:r>
            <a:r>
              <a:rPr lang="en-US" i="1" dirty="0" smtClean="0">
                <a:solidFill>
                  <a:srgbClr val="FFC000"/>
                </a:solidFill>
              </a:rPr>
              <a:t>d</a:t>
            </a:r>
            <a:r>
              <a:rPr lang="en-US" i="1" dirty="0" smtClean="0"/>
              <a:t> </a:t>
            </a:r>
            <a:r>
              <a:rPr lang="en-US" dirty="0" smtClean="0"/>
              <a:t>to each word per tweet at minute </a:t>
            </a:r>
            <a:r>
              <a:rPr lang="en-US" i="1" dirty="0" smtClean="0">
                <a:solidFill>
                  <a:srgbClr val="FFC000"/>
                </a:solidFill>
              </a:rPr>
              <a:t>m</a:t>
            </a:r>
            <a:r>
              <a:rPr lang="en-US" i="1" dirty="0" smtClean="0"/>
              <a:t>.</a:t>
            </a:r>
          </a:p>
          <a:p>
            <a:pPr marL="514350" indent="-514350">
              <a:buAutoNum type="arabicPeriod"/>
            </a:pPr>
            <a:r>
              <a:rPr lang="en-US" dirty="0" smtClean="0"/>
              <a:t>Return the words with highest and lowest total scores.</a:t>
            </a:r>
          </a:p>
        </p:txBody>
      </p:sp>
    </p:spTree>
    <p:extLst>
      <p:ext uri="{BB962C8B-B14F-4D97-AF65-F5344CB8AC3E}">
        <p14:creationId xmlns:p14="http://schemas.microsoft.com/office/powerpoint/2010/main" val="1228731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8400"/>
            <a:ext cx="8229600" cy="2209800"/>
          </a:xfrm>
        </p:spPr>
        <p:txBody>
          <a:bodyPr>
            <a:normAutofit fontScale="90000"/>
          </a:bodyPr>
          <a:lstStyle/>
          <a:p>
            <a:r>
              <a:rPr lang="en-US" sz="2700" dirty="0" smtClean="0">
                <a:solidFill>
                  <a:schemeClr val="bg2"/>
                </a:solidFill>
              </a:rPr>
              <a:t>Secondary Goal:</a:t>
            </a:r>
            <a:r>
              <a:rPr lang="en-US" dirty="0"/>
              <a:t/>
            </a:r>
            <a:br>
              <a:rPr lang="en-US" dirty="0"/>
            </a:br>
            <a:r>
              <a:rPr lang="en-US" sz="4000" dirty="0">
                <a:solidFill>
                  <a:srgbClr val="FFC000"/>
                </a:solidFill>
              </a:rPr>
              <a:t>Correlate twitter sentiment with intra-day stock prices</a:t>
            </a:r>
            <a:r>
              <a:rPr lang="en-US" dirty="0"/>
              <a:t/>
            </a:r>
            <a:br>
              <a:rPr lang="en-US" dirty="0"/>
            </a:br>
            <a:endParaRPr lang="en-US" dirty="0">
              <a:solidFill>
                <a:srgbClr val="FFC000"/>
              </a:solidFill>
            </a:endParaRPr>
          </a:p>
        </p:txBody>
      </p:sp>
    </p:spTree>
    <p:extLst>
      <p:ext uri="{BB962C8B-B14F-4D97-AF65-F5344CB8AC3E}">
        <p14:creationId xmlns:p14="http://schemas.microsoft.com/office/powerpoint/2010/main" val="108668207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We were able to extract meaningful information that indicate why stock prices increased or decreased. </a:t>
            </a:r>
          </a:p>
          <a:p>
            <a:r>
              <a:rPr lang="en-US" dirty="0" smtClean="0"/>
              <a:t>Even on an intra-day scale, we were able to find information about events and news during the day.</a:t>
            </a:r>
          </a:p>
          <a:p>
            <a:r>
              <a:rPr lang="en-US" dirty="0" smtClean="0"/>
              <a:t>However, not all days seemed to have tweet correlated stock price changes. </a:t>
            </a:r>
          </a:p>
        </p:txBody>
      </p:sp>
    </p:spTree>
    <p:extLst>
      <p:ext uri="{BB962C8B-B14F-4D97-AF65-F5344CB8AC3E}">
        <p14:creationId xmlns:p14="http://schemas.microsoft.com/office/powerpoint/2010/main" val="3921434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1700" y="228374"/>
            <a:ext cx="4800600" cy="63248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2209800" y="2362200"/>
            <a:ext cx="4800600" cy="30480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09800" y="4114800"/>
            <a:ext cx="4800600" cy="30480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5724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07" y="381000"/>
            <a:ext cx="4804186" cy="6076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209800" y="4343400"/>
            <a:ext cx="4800600" cy="30480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2209800" y="762000"/>
            <a:ext cx="4800600" cy="304800"/>
          </a:xfrm>
          <a:prstGeom prst="rect">
            <a:avLst/>
          </a:prstGeom>
          <a:no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8797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Shows that there is, on some days, some sort of correlation between tweet words and stock prices, if not sentiment, on an intra-day level.</a:t>
            </a:r>
          </a:p>
          <a:p>
            <a:r>
              <a:rPr lang="en-US" dirty="0" smtClean="0"/>
              <a:t>Across all days, keywords correlated with price decreases seemed most relevant. This leads us to hypothesis that people use twitter more for negative events or news that lead to price decreases. </a:t>
            </a:r>
          </a:p>
          <a:p>
            <a:r>
              <a:rPr lang="en-US" dirty="0" smtClean="0"/>
              <a:t>Positive price change keywords were less consistent, and at times included words that were related to stocks in general.</a:t>
            </a:r>
          </a:p>
          <a:p>
            <a:endParaRPr lang="en-US" dirty="0"/>
          </a:p>
        </p:txBody>
      </p:sp>
    </p:spTree>
    <p:extLst>
      <p:ext uri="{BB962C8B-B14F-4D97-AF65-F5344CB8AC3E}">
        <p14:creationId xmlns:p14="http://schemas.microsoft.com/office/powerpoint/2010/main" val="3035207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Project Model</a:t>
            </a:r>
            <a:endParaRPr lang="en-US" dirty="0">
              <a:solidFill>
                <a:schemeClr val="bg2"/>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7818"/>
            <a:ext cx="7848600" cy="507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5497116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Challenges and Limitations</a:t>
            </a:r>
            <a:endParaRPr lang="en-US" dirty="0"/>
          </a:p>
        </p:txBody>
      </p:sp>
      <p:sp>
        <p:nvSpPr>
          <p:cNvPr id="3" name="Content Placeholder 2"/>
          <p:cNvSpPr>
            <a:spLocks noGrp="1"/>
          </p:cNvSpPr>
          <p:nvPr>
            <p:ph idx="1"/>
          </p:nvPr>
        </p:nvSpPr>
        <p:spPr/>
        <p:txBody>
          <a:bodyPr/>
          <a:lstStyle/>
          <a:p>
            <a:r>
              <a:rPr lang="en-US" dirty="0" smtClean="0"/>
              <a:t>Query formation</a:t>
            </a:r>
          </a:p>
          <a:p>
            <a:r>
              <a:rPr lang="en-US" dirty="0" smtClean="0"/>
              <a:t>Negation words – ‘don’t like’</a:t>
            </a:r>
          </a:p>
          <a:p>
            <a:r>
              <a:rPr lang="en-US" dirty="0" smtClean="0"/>
              <a:t>Neutral Tweets</a:t>
            </a:r>
          </a:p>
          <a:p>
            <a:r>
              <a:rPr lang="en-US" dirty="0" smtClean="0"/>
              <a:t>Slang</a:t>
            </a:r>
          </a:p>
          <a:p>
            <a:r>
              <a:rPr lang="en-US" dirty="0" smtClean="0"/>
              <a:t>Size of Dataset / Time of Collection</a:t>
            </a:r>
          </a:p>
          <a:p>
            <a:r>
              <a:rPr lang="en-US" dirty="0" smtClean="0"/>
              <a:t>Computational Power</a:t>
            </a:r>
          </a:p>
          <a:p>
            <a:endParaRPr lang="en-US" dirty="0"/>
          </a:p>
        </p:txBody>
      </p:sp>
    </p:spTree>
    <p:extLst>
      <p:ext uri="{BB962C8B-B14F-4D97-AF65-F5344CB8AC3E}">
        <p14:creationId xmlns:p14="http://schemas.microsoft.com/office/powerpoint/2010/main" val="97299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r>
              <a:rPr lang="en-US" dirty="0" smtClean="0"/>
              <a:t>Expand Sentiment Analysis to include ‘neutral’ tweets</a:t>
            </a:r>
          </a:p>
          <a:p>
            <a:r>
              <a:rPr lang="en-US" dirty="0" smtClean="0"/>
              <a:t>Expand stock correlation portion over a larger time scale, and make price movement predictions </a:t>
            </a:r>
          </a:p>
          <a:p>
            <a:r>
              <a:rPr lang="en-US" dirty="0" smtClean="0"/>
              <a:t>Use significant keywords analysis in real time to signal stock price change on a larger scale </a:t>
            </a:r>
            <a:endParaRPr lang="en-US" dirty="0"/>
          </a:p>
        </p:txBody>
      </p:sp>
    </p:spTree>
    <p:extLst>
      <p:ext uri="{BB962C8B-B14F-4D97-AF65-F5344CB8AC3E}">
        <p14:creationId xmlns:p14="http://schemas.microsoft.com/office/powerpoint/2010/main" val="2818624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a:xfrm>
            <a:off x="457200" y="2286000"/>
            <a:ext cx="8229600" cy="4983163"/>
          </a:xfrm>
        </p:spPr>
        <p:txBody>
          <a:bodyPr/>
          <a:lstStyle/>
          <a:p>
            <a:pPr marL="0" indent="0" algn="ctr">
              <a:buNone/>
            </a:pPr>
            <a:r>
              <a:rPr lang="en-US" dirty="0" smtClean="0">
                <a:solidFill>
                  <a:srgbClr val="FFC000"/>
                </a:solidFill>
              </a:rPr>
              <a:t>Dr. </a:t>
            </a:r>
            <a:r>
              <a:rPr lang="en-US" dirty="0" err="1" smtClean="0">
                <a:solidFill>
                  <a:srgbClr val="FFC000"/>
                </a:solidFill>
              </a:rPr>
              <a:t>Inderjit</a:t>
            </a:r>
            <a:r>
              <a:rPr lang="en-US" dirty="0" smtClean="0">
                <a:solidFill>
                  <a:srgbClr val="FFC000"/>
                </a:solidFill>
              </a:rPr>
              <a:t> </a:t>
            </a:r>
            <a:r>
              <a:rPr lang="en-US" dirty="0" err="1" smtClean="0">
                <a:solidFill>
                  <a:srgbClr val="FFC000"/>
                </a:solidFill>
              </a:rPr>
              <a:t>Dhillon</a:t>
            </a:r>
            <a:r>
              <a:rPr lang="en-US" dirty="0" smtClean="0">
                <a:solidFill>
                  <a:srgbClr val="FFC000"/>
                </a:solidFill>
              </a:rPr>
              <a:t> </a:t>
            </a:r>
            <a:r>
              <a:rPr lang="en-US" dirty="0" smtClean="0"/>
              <a:t>- advisor</a:t>
            </a:r>
          </a:p>
          <a:p>
            <a:pPr marL="0" indent="0" algn="ctr">
              <a:buNone/>
            </a:pPr>
            <a:r>
              <a:rPr lang="en-US" dirty="0" smtClean="0">
                <a:solidFill>
                  <a:srgbClr val="FFC000"/>
                </a:solidFill>
              </a:rPr>
              <a:t>Dr. Adnan Aziz </a:t>
            </a:r>
            <a:r>
              <a:rPr lang="en-US" dirty="0" smtClean="0"/>
              <a:t>- second reader</a:t>
            </a:r>
          </a:p>
          <a:p>
            <a:pPr marL="0" indent="0" algn="ctr">
              <a:buNone/>
            </a:pPr>
            <a:r>
              <a:rPr lang="en-US" dirty="0" smtClean="0">
                <a:solidFill>
                  <a:srgbClr val="FFC000"/>
                </a:solidFill>
              </a:rPr>
              <a:t>Dr. William Press </a:t>
            </a:r>
            <a:r>
              <a:rPr lang="en-US" dirty="0" smtClean="0"/>
              <a:t>- thesis external committee</a:t>
            </a:r>
            <a:endParaRPr lang="en-US" dirty="0"/>
          </a:p>
        </p:txBody>
      </p:sp>
    </p:spTree>
    <p:extLst>
      <p:ext uri="{BB962C8B-B14F-4D97-AF65-F5344CB8AC3E}">
        <p14:creationId xmlns:p14="http://schemas.microsoft.com/office/powerpoint/2010/main" val="37540923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a:t>
            </a:r>
            <a:endParaRPr lang="en-US" dirty="0"/>
          </a:p>
        </p:txBody>
      </p:sp>
      <p:sp>
        <p:nvSpPr>
          <p:cNvPr id="3" name="Content Placeholder 2"/>
          <p:cNvSpPr>
            <a:spLocks noGrp="1"/>
          </p:cNvSpPr>
          <p:nvPr>
            <p:ph idx="1"/>
          </p:nvPr>
        </p:nvSpPr>
        <p:spPr>
          <a:xfrm>
            <a:off x="457200" y="2819400"/>
            <a:ext cx="8229600" cy="1020763"/>
          </a:xfrm>
        </p:spPr>
        <p:txBody>
          <a:bodyPr/>
          <a:lstStyle/>
          <a:p>
            <a:pPr marL="0" indent="0" algn="ctr">
              <a:buNone/>
            </a:pPr>
            <a:r>
              <a:rPr lang="en-US" dirty="0"/>
              <a:t>github.com/</a:t>
            </a:r>
            <a:r>
              <a:rPr lang="en-US" dirty="0" err="1">
                <a:solidFill>
                  <a:srgbClr val="FFC000"/>
                </a:solidFill>
              </a:rPr>
              <a:t>lintaho</a:t>
            </a:r>
            <a:endParaRPr lang="en-US" dirty="0">
              <a:solidFill>
                <a:srgbClr val="FFC000"/>
              </a:solidFill>
            </a:endParaRPr>
          </a:p>
        </p:txBody>
      </p:sp>
    </p:spTree>
    <p:extLst>
      <p:ext uri="{BB962C8B-B14F-4D97-AF65-F5344CB8AC3E}">
        <p14:creationId xmlns:p14="http://schemas.microsoft.com/office/powerpoint/2010/main" val="22677568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a:xfrm>
            <a:off x="457200" y="1371600"/>
            <a:ext cx="8229600" cy="4525963"/>
          </a:xfrm>
        </p:spPr>
        <p:txBody>
          <a:bodyPr>
            <a:noAutofit/>
          </a:bodyPr>
          <a:lstStyle/>
          <a:p>
            <a:pPr>
              <a:buFont typeface="+mj-lt"/>
              <a:buAutoNum type="arabicPeriod"/>
            </a:pPr>
            <a:r>
              <a:rPr lang="en-US" sz="1050" dirty="0" smtClean="0"/>
              <a:t>Elson</a:t>
            </a:r>
            <a:r>
              <a:rPr lang="en-US" sz="1050" dirty="0"/>
              <a:t>, S., </a:t>
            </a:r>
            <a:r>
              <a:rPr lang="en-US" sz="1050" dirty="0" err="1"/>
              <a:t>Yeung</a:t>
            </a:r>
            <a:r>
              <a:rPr lang="en-US" sz="1050" dirty="0"/>
              <a:t>, D., </a:t>
            </a:r>
            <a:r>
              <a:rPr lang="en-US" sz="1050" dirty="0" err="1"/>
              <a:t>Parisa</a:t>
            </a:r>
            <a:r>
              <a:rPr lang="en-US" sz="1050" dirty="0"/>
              <a:t>, R., </a:t>
            </a:r>
            <a:r>
              <a:rPr lang="en-US" sz="1050" dirty="0" err="1"/>
              <a:t>Bohandy</a:t>
            </a:r>
            <a:r>
              <a:rPr lang="en-US" sz="1050" dirty="0"/>
              <a:t>, S. . R., and Nader, A. (</a:t>
            </a:r>
            <a:r>
              <a:rPr lang="en-US" sz="1050" dirty="0" err="1"/>
              <a:t>n.d.</a:t>
            </a:r>
            <a:r>
              <a:rPr lang="en-US" sz="1050" dirty="0"/>
              <a:t>). Using social media to gauge </a:t>
            </a:r>
            <a:r>
              <a:rPr lang="en-US" sz="1050" dirty="0" err="1"/>
              <a:t>iranian</a:t>
            </a:r>
            <a:r>
              <a:rPr lang="en-US" sz="1050" dirty="0"/>
              <a:t> public opinion and mood after the 2009 election. (2012</a:t>
            </a:r>
            <a:r>
              <a:rPr lang="en-US" sz="1050" dirty="0" smtClean="0"/>
              <a:t>). </a:t>
            </a:r>
            <a:r>
              <a:rPr lang="en-US" sz="1050" i="1" dirty="0" smtClean="0"/>
              <a:t>RAND</a:t>
            </a:r>
            <a:r>
              <a:rPr lang="en-US" sz="1050" dirty="0" smtClean="0"/>
              <a:t>.</a:t>
            </a:r>
          </a:p>
          <a:p>
            <a:pPr>
              <a:buFont typeface="+mj-lt"/>
              <a:buAutoNum type="arabicPeriod"/>
            </a:pPr>
            <a:r>
              <a:rPr lang="en-US" sz="1050" dirty="0" smtClean="0"/>
              <a:t>B</a:t>
            </a:r>
            <a:r>
              <a:rPr lang="en-US" sz="1050" dirty="0"/>
              <a:t>. Pang, L. Lee, and S. </a:t>
            </a:r>
            <a:r>
              <a:rPr lang="en-US" sz="1050" dirty="0" err="1"/>
              <a:t>Vaithyanathan</a:t>
            </a:r>
            <a:r>
              <a:rPr lang="en-US" sz="1050" dirty="0"/>
              <a:t>. Thumbs up? Sentiment Classification using Machine Learning Techniques. </a:t>
            </a:r>
            <a:r>
              <a:rPr lang="en-US" sz="1050" i="1" dirty="0" smtClean="0"/>
              <a:t>Proceedings </a:t>
            </a:r>
            <a:r>
              <a:rPr lang="en-US" sz="1050" i="1" dirty="0"/>
              <a:t>of </a:t>
            </a:r>
            <a:r>
              <a:rPr lang="en-US" sz="1050" i="1" dirty="0" smtClean="0"/>
              <a:t>EMNLP</a:t>
            </a:r>
            <a:r>
              <a:rPr lang="en-US" sz="1050" dirty="0" smtClean="0"/>
              <a:t> </a:t>
            </a:r>
            <a:r>
              <a:rPr lang="en-US" sz="1050" dirty="0"/>
              <a:t>Publication. 79-86: Cornell, 2002. </a:t>
            </a:r>
            <a:endParaRPr lang="en-US" sz="1050" dirty="0" smtClean="0"/>
          </a:p>
          <a:p>
            <a:pPr>
              <a:buFont typeface="+mj-lt"/>
              <a:buAutoNum type="arabicPeriod"/>
            </a:pPr>
            <a:r>
              <a:rPr lang="en-US" sz="1050" dirty="0" smtClean="0"/>
              <a:t>J. </a:t>
            </a:r>
            <a:r>
              <a:rPr lang="en-US" sz="1050" dirty="0" err="1"/>
              <a:t>Bollen</a:t>
            </a:r>
            <a:r>
              <a:rPr lang="en-US" sz="1050" dirty="0"/>
              <a:t> and H. Mao. Twitter mood as a stock market predictor. IEEE Computer, 44(10):91–94. </a:t>
            </a:r>
            <a:endParaRPr lang="en-US" sz="1050" dirty="0" smtClean="0"/>
          </a:p>
          <a:p>
            <a:pPr>
              <a:buFont typeface="+mj-lt"/>
              <a:buAutoNum type="arabicPeriod"/>
            </a:pPr>
            <a:r>
              <a:rPr lang="en-US" sz="1050" dirty="0" smtClean="0"/>
              <a:t>Alexander </a:t>
            </a:r>
            <a:r>
              <a:rPr lang="en-US" sz="1050" dirty="0"/>
              <a:t>Pak and Patrick </a:t>
            </a:r>
            <a:r>
              <a:rPr lang="en-US" sz="1050" dirty="0" err="1"/>
              <a:t>Paroubek</a:t>
            </a:r>
            <a:r>
              <a:rPr lang="en-US" sz="1050" dirty="0"/>
              <a:t>. Twitter as a Corpus for Sentiment Analysis and Opinion Mining. In Proceedings of LREC. (2010</a:t>
            </a:r>
            <a:r>
              <a:rPr lang="en-US" sz="1050" dirty="0" smtClean="0"/>
              <a:t>).</a:t>
            </a:r>
          </a:p>
          <a:p>
            <a:pPr>
              <a:buFont typeface="+mj-lt"/>
              <a:buAutoNum type="arabicPeriod"/>
            </a:pPr>
            <a:r>
              <a:rPr lang="en-US" sz="1050" dirty="0" smtClean="0"/>
              <a:t>Mittal</a:t>
            </a:r>
            <a:r>
              <a:rPr lang="en-US" sz="1050" dirty="0"/>
              <a:t>, </a:t>
            </a:r>
            <a:r>
              <a:rPr lang="en-US" sz="1050" dirty="0" err="1"/>
              <a:t>Anshul</a:t>
            </a:r>
            <a:r>
              <a:rPr lang="en-US" sz="1050" dirty="0"/>
              <a:t>, and </a:t>
            </a:r>
            <a:r>
              <a:rPr lang="en-US" sz="1050" dirty="0" err="1"/>
              <a:t>Arpit</a:t>
            </a:r>
            <a:r>
              <a:rPr lang="en-US" sz="1050" dirty="0"/>
              <a:t> </a:t>
            </a:r>
            <a:r>
              <a:rPr lang="en-US" sz="1050" dirty="0" err="1"/>
              <a:t>Goel</a:t>
            </a:r>
            <a:r>
              <a:rPr lang="en-US" sz="1050" dirty="0"/>
              <a:t>. </a:t>
            </a:r>
            <a:r>
              <a:rPr lang="en-US" sz="1050" i="1" dirty="0" smtClean="0"/>
              <a:t>Stock </a:t>
            </a:r>
            <a:r>
              <a:rPr lang="en-US" sz="1050" i="1" dirty="0"/>
              <a:t>Prediction Using Twitter Sentiment </a:t>
            </a:r>
            <a:r>
              <a:rPr lang="en-US" sz="1050" i="1" dirty="0" smtClean="0"/>
              <a:t>Analysis. </a:t>
            </a:r>
            <a:r>
              <a:rPr lang="en-US" sz="1050" dirty="0"/>
              <a:t>Publication. </a:t>
            </a:r>
            <a:r>
              <a:rPr lang="en-US" sz="1050" dirty="0" err="1"/>
              <a:t>N.p</a:t>
            </a:r>
            <a:r>
              <a:rPr lang="en-US" sz="1050" dirty="0"/>
              <a:t>.: Stanford, </a:t>
            </a:r>
            <a:r>
              <a:rPr lang="en-US" sz="1050" dirty="0" err="1"/>
              <a:t>n.d.</a:t>
            </a:r>
            <a:r>
              <a:rPr lang="en-US" sz="1050" dirty="0"/>
              <a:t> Print</a:t>
            </a:r>
            <a:r>
              <a:rPr lang="en-US" sz="1050" dirty="0" smtClean="0"/>
              <a:t>.</a:t>
            </a:r>
          </a:p>
          <a:p>
            <a:pPr>
              <a:buFont typeface="+mj-lt"/>
              <a:buAutoNum type="arabicPeriod"/>
            </a:pPr>
            <a:r>
              <a:rPr lang="en-US" sz="1050" dirty="0" err="1" smtClean="0"/>
              <a:t>SentiWordNet</a:t>
            </a:r>
            <a:r>
              <a:rPr lang="en-US" sz="1050" dirty="0"/>
              <a:t>. An Enhanced Lexical Resource for Sentiment Analysis and Opinion Mining. </a:t>
            </a:r>
            <a:r>
              <a:rPr lang="en-US" sz="1050" dirty="0">
                <a:hlinkClick r:id="rId2"/>
              </a:rPr>
              <a:t>http://sentiwordnet.isti.cnr.it</a:t>
            </a:r>
            <a:r>
              <a:rPr lang="en-US" sz="1050" dirty="0" smtClean="0">
                <a:hlinkClick r:id="rId2"/>
              </a:rPr>
              <a:t>/</a:t>
            </a:r>
            <a:endParaRPr lang="en-US" sz="1050" dirty="0" smtClean="0"/>
          </a:p>
          <a:p>
            <a:pPr>
              <a:buFont typeface="+mj-lt"/>
              <a:buAutoNum type="arabicPeriod"/>
            </a:pPr>
            <a:r>
              <a:rPr lang="en-US" sz="1050" dirty="0" smtClean="0"/>
              <a:t>Chen</a:t>
            </a:r>
            <a:r>
              <a:rPr lang="en-US" sz="1050" dirty="0"/>
              <a:t>, Ray, and Marius </a:t>
            </a:r>
            <a:r>
              <a:rPr lang="en-US" sz="1050" dirty="0" err="1"/>
              <a:t>Lazer</a:t>
            </a:r>
            <a:r>
              <a:rPr lang="en-US" sz="1050" i="1" dirty="0"/>
              <a:t>. </a:t>
            </a:r>
            <a:r>
              <a:rPr lang="en-US" sz="1050" i="1" dirty="0" smtClean="0"/>
              <a:t>Sentiment </a:t>
            </a:r>
            <a:r>
              <a:rPr lang="en-US" sz="1050" i="1" dirty="0"/>
              <a:t>Analysis of Twitter Feeds for the Prediction of Stock Market </a:t>
            </a:r>
            <a:r>
              <a:rPr lang="en-US" sz="1050" i="1" dirty="0" smtClean="0"/>
              <a:t>Movement</a:t>
            </a:r>
            <a:r>
              <a:rPr lang="en-US" sz="1050" dirty="0" smtClean="0"/>
              <a:t>. </a:t>
            </a:r>
            <a:r>
              <a:rPr lang="en-US" sz="1050" dirty="0"/>
              <a:t>Publication</a:t>
            </a:r>
            <a:r>
              <a:rPr lang="en-US" sz="1050" dirty="0" smtClean="0"/>
              <a:t>. </a:t>
            </a:r>
            <a:r>
              <a:rPr lang="en-US" sz="1050" dirty="0"/>
              <a:t>Stanford, </a:t>
            </a:r>
            <a:r>
              <a:rPr lang="en-US" sz="1050" dirty="0" smtClean="0"/>
              <a:t>2011. </a:t>
            </a:r>
            <a:r>
              <a:rPr lang="en-US" sz="1050" dirty="0"/>
              <a:t>Print</a:t>
            </a:r>
            <a:r>
              <a:rPr lang="en-US" sz="1050" dirty="0" smtClean="0"/>
              <a:t>.</a:t>
            </a:r>
          </a:p>
          <a:p>
            <a:pPr>
              <a:buFont typeface="+mj-lt"/>
              <a:buAutoNum type="arabicPeriod"/>
            </a:pPr>
            <a:r>
              <a:rPr lang="en-US" sz="1050" dirty="0" err="1" smtClean="0"/>
              <a:t>Baccianella</a:t>
            </a:r>
            <a:r>
              <a:rPr lang="en-US" sz="1050" dirty="0"/>
              <a:t>, Stefano, Andrea </a:t>
            </a:r>
            <a:r>
              <a:rPr lang="en-US" sz="1050" dirty="0" err="1"/>
              <a:t>Esuli</a:t>
            </a:r>
            <a:r>
              <a:rPr lang="en-US" sz="1050" dirty="0"/>
              <a:t>, and </a:t>
            </a:r>
            <a:r>
              <a:rPr lang="en-US" sz="1050" dirty="0" err="1"/>
              <a:t>Fabrizio</a:t>
            </a:r>
            <a:r>
              <a:rPr lang="en-US" sz="1050" dirty="0"/>
              <a:t> </a:t>
            </a:r>
            <a:r>
              <a:rPr lang="en-US" sz="1050" dirty="0" err="1"/>
              <a:t>Sebastiani</a:t>
            </a:r>
            <a:r>
              <a:rPr lang="en-US" sz="1050" dirty="0"/>
              <a:t>. </a:t>
            </a:r>
            <a:r>
              <a:rPr lang="en-US" sz="1050" i="1" dirty="0" err="1" smtClean="0"/>
              <a:t>SentiWordNet</a:t>
            </a:r>
            <a:r>
              <a:rPr lang="en-US" sz="1050" i="1" dirty="0" smtClean="0"/>
              <a:t> </a:t>
            </a:r>
            <a:r>
              <a:rPr lang="en-US" sz="1050" i="1" dirty="0"/>
              <a:t>3.0: An Enhanced Lexical Resource for Sentiment Analysis and Opinion Mining</a:t>
            </a:r>
            <a:r>
              <a:rPr lang="en-US" sz="1050" dirty="0"/>
              <a:t>. </a:t>
            </a:r>
            <a:r>
              <a:rPr lang="en-US" sz="1050" dirty="0" smtClean="0"/>
              <a:t>Publication. </a:t>
            </a:r>
            <a:r>
              <a:rPr lang="en-US" sz="1050" dirty="0" err="1"/>
              <a:t>N.p</a:t>
            </a:r>
            <a:r>
              <a:rPr lang="en-US" sz="1050" dirty="0"/>
              <a:t>.: </a:t>
            </a:r>
            <a:r>
              <a:rPr lang="en-US" sz="1050" dirty="0" err="1"/>
              <a:t>Istituto</a:t>
            </a:r>
            <a:r>
              <a:rPr lang="en-US" sz="1050" dirty="0"/>
              <a:t> Di </a:t>
            </a:r>
            <a:r>
              <a:rPr lang="en-US" sz="1050" dirty="0" err="1"/>
              <a:t>Scienza</a:t>
            </a:r>
            <a:r>
              <a:rPr lang="en-US" sz="1050" dirty="0"/>
              <a:t> E </a:t>
            </a:r>
            <a:r>
              <a:rPr lang="en-US" sz="1050" dirty="0" err="1"/>
              <a:t>Tecnologie</a:t>
            </a:r>
            <a:r>
              <a:rPr lang="en-US" sz="1050" dirty="0"/>
              <a:t> </a:t>
            </a:r>
            <a:r>
              <a:rPr lang="en-US" sz="1050" dirty="0" err="1"/>
              <a:t>Dell'Informazione</a:t>
            </a:r>
            <a:r>
              <a:rPr lang="en-US" sz="1050" dirty="0"/>
              <a:t>, 2010. Print</a:t>
            </a:r>
            <a:r>
              <a:rPr lang="en-US" sz="1050" dirty="0" smtClean="0"/>
              <a:t>.</a:t>
            </a:r>
          </a:p>
          <a:p>
            <a:pPr>
              <a:buFont typeface="+mj-lt"/>
              <a:buAutoNum type="arabicPeriod"/>
            </a:pPr>
            <a:r>
              <a:rPr lang="en-US" sz="1050" dirty="0" err="1" smtClean="0"/>
              <a:t>Bifet</a:t>
            </a:r>
            <a:r>
              <a:rPr lang="en-US" sz="1050" dirty="0"/>
              <a:t>, Albert, and </a:t>
            </a:r>
            <a:r>
              <a:rPr lang="en-US" sz="1050" dirty="0" err="1"/>
              <a:t>Eibe</a:t>
            </a:r>
            <a:r>
              <a:rPr lang="en-US" sz="1050" dirty="0"/>
              <a:t> Frank. </a:t>
            </a:r>
            <a:r>
              <a:rPr lang="en-US" sz="1050" i="1" dirty="0" smtClean="0"/>
              <a:t>Sentiment </a:t>
            </a:r>
            <a:r>
              <a:rPr lang="en-US" sz="1050" i="1" dirty="0"/>
              <a:t>Knowledge Discovery in Twitter Streaming </a:t>
            </a:r>
            <a:r>
              <a:rPr lang="en-US" sz="1050" i="1" dirty="0" smtClean="0"/>
              <a:t>Data</a:t>
            </a:r>
            <a:r>
              <a:rPr lang="en-US" sz="1050" dirty="0" smtClean="0"/>
              <a:t>. </a:t>
            </a:r>
            <a:r>
              <a:rPr lang="en-US" sz="1050" dirty="0"/>
              <a:t>Publication. Hamilton: University of Waikato, </a:t>
            </a:r>
            <a:r>
              <a:rPr lang="en-US" sz="1050" dirty="0" err="1"/>
              <a:t>n.d.</a:t>
            </a:r>
            <a:r>
              <a:rPr lang="en-US" sz="1050" dirty="0"/>
              <a:t> Print</a:t>
            </a:r>
            <a:r>
              <a:rPr lang="en-US" sz="1050" dirty="0" smtClean="0"/>
              <a:t>.</a:t>
            </a:r>
          </a:p>
          <a:p>
            <a:pPr>
              <a:buFont typeface="+mj-lt"/>
              <a:buAutoNum type="arabicPeriod"/>
            </a:pPr>
            <a:r>
              <a:rPr lang="en-US" sz="1050" dirty="0" smtClean="0"/>
              <a:t>Hurwitz</a:t>
            </a:r>
            <a:r>
              <a:rPr lang="en-US" sz="1050" dirty="0"/>
              <a:t>, E., and T. </a:t>
            </a:r>
            <a:r>
              <a:rPr lang="en-US" sz="1050" dirty="0" err="1"/>
              <a:t>Marwala</a:t>
            </a:r>
            <a:r>
              <a:rPr lang="en-US" sz="1050" dirty="0"/>
              <a:t>. </a:t>
            </a:r>
            <a:r>
              <a:rPr lang="en-US" sz="1050" i="1" dirty="0" smtClean="0"/>
              <a:t>Common </a:t>
            </a:r>
            <a:r>
              <a:rPr lang="en-US" sz="1050" i="1" dirty="0"/>
              <a:t>Mistakes When Applying Computational Intelligence and Machine Learning to Stock Market </a:t>
            </a:r>
            <a:r>
              <a:rPr lang="en-US" sz="1050" i="1" dirty="0" err="1"/>
              <a:t>Modelling</a:t>
            </a:r>
            <a:r>
              <a:rPr lang="en-US" sz="1050" dirty="0"/>
              <a:t>. </a:t>
            </a:r>
            <a:r>
              <a:rPr lang="en-US" sz="1050" dirty="0" smtClean="0"/>
              <a:t>Publication</a:t>
            </a:r>
            <a:r>
              <a:rPr lang="en-US" sz="1050" dirty="0"/>
              <a:t>. </a:t>
            </a:r>
            <a:r>
              <a:rPr lang="en-US" sz="1050" dirty="0" err="1"/>
              <a:t>N.p</a:t>
            </a:r>
            <a:r>
              <a:rPr lang="en-US" sz="1050" dirty="0"/>
              <a:t>.: Cornell, 2012. Print</a:t>
            </a:r>
            <a:r>
              <a:rPr lang="en-US" sz="1050" dirty="0" smtClean="0"/>
              <a:t>.</a:t>
            </a:r>
          </a:p>
          <a:p>
            <a:pPr>
              <a:buFont typeface="+mj-lt"/>
              <a:buAutoNum type="arabicPeriod"/>
            </a:pPr>
            <a:r>
              <a:rPr lang="en-US" sz="1050" dirty="0" smtClean="0"/>
              <a:t>Brown</a:t>
            </a:r>
            <a:r>
              <a:rPr lang="en-US" sz="1050" dirty="0"/>
              <a:t>, Eric D., ``Will Twitter Make You a Better Investor? A Look at Sentiment, User Reputation and Their Effect on the Stock Market'' (2012). </a:t>
            </a:r>
            <a:r>
              <a:rPr lang="en-US" sz="1050" i="1" dirty="0" smtClean="0"/>
              <a:t>SAIS </a:t>
            </a:r>
            <a:r>
              <a:rPr lang="en-US" sz="1050" i="1" dirty="0"/>
              <a:t>2012 </a:t>
            </a:r>
            <a:r>
              <a:rPr lang="en-US" sz="1050" i="1" dirty="0" smtClean="0"/>
              <a:t>Proceedings</a:t>
            </a:r>
            <a:r>
              <a:rPr lang="en-US" sz="1050" dirty="0" smtClean="0"/>
              <a:t>. </a:t>
            </a:r>
            <a:r>
              <a:rPr lang="en-US" sz="1050" dirty="0"/>
              <a:t>Paper 7.http://aisel.aisnet.org/sais2012</a:t>
            </a:r>
            <a:r>
              <a:rPr lang="en-US" sz="1050" dirty="0" smtClean="0"/>
              <a:t>/</a:t>
            </a:r>
          </a:p>
          <a:p>
            <a:pPr>
              <a:buFont typeface="+mj-lt"/>
              <a:buAutoNum type="arabicPeriod"/>
            </a:pPr>
            <a:r>
              <a:rPr lang="en-US" sz="1050" dirty="0" err="1" smtClean="0"/>
              <a:t>Shangkun</a:t>
            </a:r>
            <a:r>
              <a:rPr lang="en-US" sz="1050" dirty="0" smtClean="0"/>
              <a:t> </a:t>
            </a:r>
            <a:r>
              <a:rPr lang="en-US" sz="1050" dirty="0"/>
              <a:t>Deng, Takashi </a:t>
            </a:r>
            <a:r>
              <a:rPr lang="en-US" sz="1050" dirty="0" err="1"/>
              <a:t>Mitsubuchi</a:t>
            </a:r>
            <a:r>
              <a:rPr lang="en-US" sz="1050" dirty="0"/>
              <a:t>, Kei </a:t>
            </a:r>
            <a:r>
              <a:rPr lang="en-US" sz="1050" dirty="0" err="1"/>
              <a:t>Shioda</a:t>
            </a:r>
            <a:r>
              <a:rPr lang="en-US" sz="1050" dirty="0"/>
              <a:t>, </a:t>
            </a:r>
            <a:r>
              <a:rPr lang="en-US" sz="1050" dirty="0" err="1"/>
              <a:t>Tatsuro</a:t>
            </a:r>
            <a:r>
              <a:rPr lang="en-US" sz="1050" dirty="0"/>
              <a:t> Shimada, and </a:t>
            </a:r>
            <a:r>
              <a:rPr lang="en-US" sz="1050" dirty="0" err="1"/>
              <a:t>Akito</a:t>
            </a:r>
            <a:r>
              <a:rPr lang="en-US" sz="1050" dirty="0"/>
              <a:t> Sakurai. 2011. Combining Technical Analysis with Sentiment Analysis for Stock Price Prediction. </a:t>
            </a:r>
            <a:r>
              <a:rPr lang="en-US" sz="1050" i="1" dirty="0"/>
              <a:t>In </a:t>
            </a:r>
            <a:r>
              <a:rPr lang="en-US" sz="1050" i="1" dirty="0" smtClean="0"/>
              <a:t>Proceedings </a:t>
            </a:r>
            <a:r>
              <a:rPr lang="en-US" sz="1050" i="1" dirty="0"/>
              <a:t>of the 2011 IEEE Ninth International Conference on Dependable, Autonomic and Secure </a:t>
            </a:r>
            <a:r>
              <a:rPr lang="en-US" sz="1050" i="1" dirty="0" smtClean="0"/>
              <a:t>Computing</a:t>
            </a:r>
            <a:r>
              <a:rPr lang="en-US" sz="1050" dirty="0" smtClean="0"/>
              <a:t> </a:t>
            </a:r>
            <a:r>
              <a:rPr lang="en-US" sz="1050" dirty="0"/>
              <a:t>(DASC '11). IEEE Computer Society, Washington, DC, USA, 800-807. DOI=10.1109/DASC.2011.138 </a:t>
            </a:r>
            <a:r>
              <a:rPr lang="en-US" sz="1050" dirty="0">
                <a:hlinkClick r:id="rId3"/>
              </a:rPr>
              <a:t>http://</a:t>
            </a:r>
            <a:r>
              <a:rPr lang="en-US" sz="1050" dirty="0" smtClean="0">
                <a:hlinkClick r:id="rId3"/>
              </a:rPr>
              <a:t>dx.doi.org/10.1109/DASC.2011.138</a:t>
            </a:r>
            <a:endParaRPr lang="en-US" sz="1050" dirty="0" smtClean="0"/>
          </a:p>
          <a:p>
            <a:pPr>
              <a:buFont typeface="+mj-lt"/>
              <a:buAutoNum type="arabicPeriod"/>
            </a:pPr>
            <a:r>
              <a:rPr lang="en-US" sz="1050" dirty="0" smtClean="0"/>
              <a:t>Zhang</a:t>
            </a:r>
            <a:r>
              <a:rPr lang="en-US" sz="1050" dirty="0"/>
              <a:t>, </a:t>
            </a:r>
            <a:r>
              <a:rPr lang="en-US" sz="1050" dirty="0" err="1"/>
              <a:t>DongSong</a:t>
            </a:r>
            <a:r>
              <a:rPr lang="en-US" sz="1050" dirty="0"/>
              <a:t>, and </a:t>
            </a:r>
            <a:r>
              <a:rPr lang="en-US" sz="1050" dirty="0" err="1"/>
              <a:t>Lina</a:t>
            </a:r>
            <a:r>
              <a:rPr lang="en-US" sz="1050" dirty="0"/>
              <a:t> Zhou. </a:t>
            </a:r>
            <a:r>
              <a:rPr lang="en-US" sz="1050" i="1" dirty="0" smtClean="0"/>
              <a:t>Discovering </a:t>
            </a:r>
            <a:r>
              <a:rPr lang="en-US" sz="1050" i="1" dirty="0"/>
              <a:t>Golden Nuggets: Data Mining in Financial Application</a:t>
            </a:r>
            <a:r>
              <a:rPr lang="en-US" sz="1050" i="1" dirty="0" smtClean="0"/>
              <a:t>. </a:t>
            </a:r>
            <a:r>
              <a:rPr lang="en-US" sz="1050" dirty="0"/>
              <a:t>Systems, Man, and Cybernetics, Part C: Applications and Reviews, IEEE Transactions on 34.4 (2004): 513-22. Web</a:t>
            </a:r>
            <a:r>
              <a:rPr lang="en-US" sz="1050" dirty="0" smtClean="0"/>
              <a:t>.</a:t>
            </a:r>
          </a:p>
          <a:p>
            <a:pPr>
              <a:buFont typeface="+mj-lt"/>
              <a:buAutoNum type="arabicPeriod"/>
            </a:pPr>
            <a:r>
              <a:rPr lang="en-US" sz="1050" dirty="0" err="1" smtClean="0"/>
              <a:t>Daum</a:t>
            </a:r>
            <a:r>
              <a:rPr lang="en-US" sz="1050" dirty="0"/>
              <a:t>, Hal. ``Notes on CG and LM-BFGS Optimization of Logistic Regression''. Paper available at </a:t>
            </a:r>
            <a:r>
              <a:rPr lang="en-US" sz="1050" dirty="0" smtClean="0">
                <a:solidFill>
                  <a:srgbClr val="002060"/>
                </a:solidFill>
                <a:hlinkClick r:id="rId4"/>
              </a:rPr>
              <a:t>http</a:t>
            </a:r>
            <a:r>
              <a:rPr lang="en-US" sz="1050" dirty="0">
                <a:solidFill>
                  <a:srgbClr val="002060"/>
                </a:solidFill>
                <a:hlinkClick r:id="rId4"/>
              </a:rPr>
              <a:t>://</a:t>
            </a:r>
            <a:r>
              <a:rPr lang="en-US" sz="1050" dirty="0" smtClean="0">
                <a:solidFill>
                  <a:srgbClr val="002060"/>
                </a:solidFill>
                <a:hlinkClick r:id="rId4"/>
              </a:rPr>
              <a:t>pub.hal3.name#daume04cg-bfgs</a:t>
            </a:r>
            <a:r>
              <a:rPr lang="en-US" sz="1050" dirty="0" smtClean="0"/>
              <a:t> </a:t>
            </a:r>
            <a:r>
              <a:rPr lang="en-US" sz="1050" dirty="0"/>
              <a:t>(2004</a:t>
            </a:r>
            <a:r>
              <a:rPr lang="en-US" sz="1050" dirty="0" smtClean="0"/>
              <a:t>).</a:t>
            </a:r>
          </a:p>
          <a:p>
            <a:pPr>
              <a:buFont typeface="+mj-lt"/>
              <a:buAutoNum type="arabicPeriod"/>
            </a:pPr>
            <a:r>
              <a:rPr lang="en-US" sz="1050" dirty="0" smtClean="0"/>
              <a:t>Bromberg</a:t>
            </a:r>
            <a:r>
              <a:rPr lang="en-US" sz="1050" dirty="0"/>
              <a:t>, A. (14, February 2013). </a:t>
            </a:r>
            <a:r>
              <a:rPr lang="en-US" sz="1050" dirty="0" smtClean="0"/>
              <a:t>\</a:t>
            </a:r>
            <a:r>
              <a:rPr lang="en-US" sz="1050" dirty="0"/>
              <a:t>it </a:t>
            </a:r>
            <a:r>
              <a:rPr lang="en-US" sz="1050" i="1" dirty="0"/>
              <a:t>Second try: Sentiment analysis in python</a:t>
            </a:r>
            <a:r>
              <a:rPr lang="en-US" sz="1050" dirty="0" smtClean="0"/>
              <a:t>. </a:t>
            </a:r>
            <a:r>
              <a:rPr lang="en-US" sz="1050" dirty="0"/>
              <a:t>Retrieved from http://andybromberg.com/sentiment-analysis-python/</a:t>
            </a:r>
          </a:p>
        </p:txBody>
      </p:sp>
    </p:spTree>
    <p:extLst>
      <p:ext uri="{BB962C8B-B14F-4D97-AF65-F5344CB8AC3E}">
        <p14:creationId xmlns:p14="http://schemas.microsoft.com/office/powerpoint/2010/main" val="340475253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3048000"/>
          </a:xfrm>
        </p:spPr>
        <p:txBody>
          <a:bodyPr>
            <a:normAutofit/>
          </a:bodyPr>
          <a:lstStyle/>
          <a:p>
            <a:r>
              <a:rPr lang="en-US" sz="2700" dirty="0" smtClean="0">
                <a:solidFill>
                  <a:schemeClr val="bg2"/>
                </a:solidFill>
              </a:rPr>
              <a:t>Secondary Goal:</a:t>
            </a:r>
            <a:r>
              <a:rPr lang="en-US" dirty="0"/>
              <a:t/>
            </a:r>
            <a:br>
              <a:rPr lang="en-US" dirty="0"/>
            </a:br>
            <a:r>
              <a:rPr lang="en-US" sz="3200" dirty="0">
                <a:solidFill>
                  <a:srgbClr val="FFC000"/>
                </a:solidFill>
              </a:rPr>
              <a:t>Significant Keyword Discovery: Look for Twitter keywords that are </a:t>
            </a:r>
            <a:r>
              <a:rPr lang="en-US" sz="3200" dirty="0" smtClean="0">
                <a:solidFill>
                  <a:srgbClr val="FFC000"/>
                </a:solidFill>
              </a:rPr>
              <a:t>correlated </a:t>
            </a:r>
            <a:r>
              <a:rPr lang="en-US" sz="3200" dirty="0">
                <a:solidFill>
                  <a:srgbClr val="FFC000"/>
                </a:solidFill>
              </a:rPr>
              <a:t>with stock price change </a:t>
            </a:r>
            <a:r>
              <a:rPr lang="en-US" dirty="0"/>
              <a:t/>
            </a:r>
            <a:br>
              <a:rPr lang="en-US" dirty="0"/>
            </a:br>
            <a:endParaRPr lang="en-US" dirty="0">
              <a:solidFill>
                <a:srgbClr val="FFC000"/>
              </a:solidFill>
            </a:endParaRPr>
          </a:p>
        </p:txBody>
      </p:sp>
    </p:spTree>
    <p:extLst>
      <p:ext uri="{BB962C8B-B14F-4D97-AF65-F5344CB8AC3E}">
        <p14:creationId xmlns:p14="http://schemas.microsoft.com/office/powerpoint/2010/main" val="55684891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Questions?</a:t>
            </a:r>
            <a:endParaRPr lang="en-US" dirty="0">
              <a:solidFill>
                <a:schemeClr val="bg2"/>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7818"/>
            <a:ext cx="7848600" cy="507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57745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2"/>
                </a:solidFill>
              </a:rPr>
              <a:t>Proposed Model</a:t>
            </a:r>
            <a:endParaRPr lang="en-US" dirty="0">
              <a:solidFill>
                <a:schemeClr val="bg2"/>
              </a:solidFill>
            </a:endParaRPr>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97818"/>
            <a:ext cx="7848600" cy="5079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7094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FFFFFF"/>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2967</TotalTime>
  <Words>2501</Words>
  <Application>Microsoft Office PowerPoint</Application>
  <PresentationFormat>On-screen Show (4:3)</PresentationFormat>
  <Paragraphs>324</Paragraphs>
  <Slides>80</Slides>
  <Notes>1</Notes>
  <HiddenSlides>0</HiddenSlides>
  <MMClips>0</MMClips>
  <ScaleCrop>false</ScaleCrop>
  <HeadingPairs>
    <vt:vector size="4" baseType="variant">
      <vt:variant>
        <vt:lpstr>Theme</vt:lpstr>
      </vt:variant>
      <vt:variant>
        <vt:i4>1</vt:i4>
      </vt:variant>
      <vt:variant>
        <vt:lpstr>Slide Titles</vt:lpstr>
      </vt:variant>
      <vt:variant>
        <vt:i4>80</vt:i4>
      </vt:variant>
    </vt:vector>
  </HeadingPairs>
  <TitlesOfParts>
    <vt:vector size="81" baseType="lpstr">
      <vt:lpstr>Office Theme</vt:lpstr>
      <vt:lpstr>Twitter Sentiment Analysis with Stock Price and Significant Keyword Correlation</vt:lpstr>
      <vt:lpstr>PowerPoint Presentation</vt:lpstr>
      <vt:lpstr>PowerPoint Presentation</vt:lpstr>
      <vt:lpstr>PowerPoint Presentation</vt:lpstr>
      <vt:lpstr>3 parts to project</vt:lpstr>
      <vt:lpstr>Primary Goal: Investigate and analyze three machine learning techniques for classifying tweets by sentiment. </vt:lpstr>
      <vt:lpstr>Secondary Goal: Correlate twitter sentiment with intra-day stock prices </vt:lpstr>
      <vt:lpstr>Secondary Goal: Significant Keyword Discovery: Look for Twitter keywords that are correlated with stock price change  </vt:lpstr>
      <vt:lpstr>Proposed Model</vt:lpstr>
      <vt:lpstr>Proposed Model</vt:lpstr>
      <vt:lpstr>Proposed Model</vt:lpstr>
      <vt:lpstr>Proposed Model</vt:lpstr>
      <vt:lpstr>Primary Goal: Investigate and analyze three machine learning techniques for classifying tweets by sentiment. </vt:lpstr>
      <vt:lpstr>Building a training set</vt:lpstr>
      <vt:lpstr>Training Set</vt:lpstr>
      <vt:lpstr>Twitter API</vt:lpstr>
      <vt:lpstr>Twitter API</vt:lpstr>
      <vt:lpstr>Training Set Collection</vt:lpstr>
      <vt:lpstr>MongoDB</vt:lpstr>
      <vt:lpstr>Text Tweet Preprocessing</vt:lpstr>
      <vt:lpstr>PowerPoint Presentation</vt:lpstr>
      <vt:lpstr>PowerPoint Presentation</vt:lpstr>
      <vt:lpstr>PowerPoint Presentation</vt:lpstr>
      <vt:lpstr>Training the Classifiers</vt:lpstr>
      <vt:lpstr>Feature Extraction</vt:lpstr>
      <vt:lpstr>PowerPoint Presentation</vt:lpstr>
      <vt:lpstr>External Lexicon</vt:lpstr>
      <vt:lpstr>Unigrams, Bigrams, and Trigrams</vt:lpstr>
      <vt:lpstr>Part of Speech Tagging</vt:lpstr>
      <vt:lpstr>PowerPoint Presentation</vt:lpstr>
      <vt:lpstr>Reducing Feature Count</vt:lpstr>
      <vt:lpstr>Reducing Feature Count</vt:lpstr>
      <vt:lpstr>PowerPoint Presentation</vt:lpstr>
      <vt:lpstr>Chi-Squared Test</vt:lpstr>
      <vt:lpstr>Chi-Squared Test</vt:lpstr>
      <vt:lpstr>TF-IDF Scoring</vt:lpstr>
      <vt:lpstr>TF-IDF Scoring</vt:lpstr>
      <vt:lpstr>The Three Classifiers</vt:lpstr>
      <vt:lpstr>PowerPoint Presentation</vt:lpstr>
      <vt:lpstr>Naïve Bayes</vt:lpstr>
      <vt:lpstr>Maximum Entropy</vt:lpstr>
      <vt:lpstr>Maximum Entropy</vt:lpstr>
      <vt:lpstr>Support Vector Machine</vt:lpstr>
      <vt:lpstr>Classifier Evaluation Results</vt:lpstr>
      <vt:lpstr>Training Datasets</vt:lpstr>
      <vt:lpstr>Classifier Evaluation Metrics</vt:lpstr>
      <vt:lpstr>Classifier Evaluation Metrics</vt:lpstr>
      <vt:lpstr>Naïve Bayes</vt:lpstr>
      <vt:lpstr>Maximum Entropy</vt:lpstr>
      <vt:lpstr>Support Vector Machine</vt:lpstr>
      <vt:lpstr>Results Summary – Chi Squared Test</vt:lpstr>
      <vt:lpstr>Results Summary – TF-IDF</vt:lpstr>
      <vt:lpstr>Results Discussion</vt:lpstr>
      <vt:lpstr>Results Discussion</vt:lpstr>
      <vt:lpstr>SVM + TF-IDF feature reduction</vt:lpstr>
      <vt:lpstr>Neutral Label</vt:lpstr>
      <vt:lpstr>Secondary Goal: Correlate twitter sentiment with intra-day stock prices </vt:lpstr>
      <vt:lpstr>Exchange Traded Fund</vt:lpstr>
      <vt:lpstr>ETF List</vt:lpstr>
      <vt:lpstr>Stock Mining</vt:lpstr>
      <vt:lpstr>Tweet Mining</vt:lpstr>
      <vt:lpstr>Methods</vt:lpstr>
      <vt:lpstr>Lag Value</vt:lpstr>
      <vt:lpstr>Correlation</vt:lpstr>
      <vt:lpstr>Intra-day Correlation Results</vt:lpstr>
      <vt:lpstr>Discussion</vt:lpstr>
      <vt:lpstr>Secondary Goal: Significant Keyword Discovery: Look for Twitter keywords that are correlated with stock price change  </vt:lpstr>
      <vt:lpstr>Significant Keyword Correlation</vt:lpstr>
      <vt:lpstr>Methods</vt:lpstr>
      <vt:lpstr>Results</vt:lpstr>
      <vt:lpstr>PowerPoint Presentation</vt:lpstr>
      <vt:lpstr>PowerPoint Presentation</vt:lpstr>
      <vt:lpstr>Discussion</vt:lpstr>
      <vt:lpstr>Project Model</vt:lpstr>
      <vt:lpstr>Project Challenges and Limitations</vt:lpstr>
      <vt:lpstr>Future Work</vt:lpstr>
      <vt:lpstr>Acknowledgements</vt:lpstr>
      <vt:lpstr>Code</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Twitter Sentiment Analysis with Stock Price and Significant Keyword Correlation</dc:title>
  <dc:creator>Linhao</dc:creator>
  <cp:lastModifiedBy>Linhao</cp:lastModifiedBy>
  <cp:revision>545</cp:revision>
  <dcterms:created xsi:type="dcterms:W3CDTF">2013-04-11T20:46:53Z</dcterms:created>
  <dcterms:modified xsi:type="dcterms:W3CDTF">2013-04-15T15:17:30Z</dcterms:modified>
</cp:coreProperties>
</file>